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Thin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G6yshu6s62JMWw4Ykew4//kf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5b63927d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25b63927d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5b63927d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25b63927d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683930c4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32683930c4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683930c4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2683930c4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683930c4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2683930c4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683930c4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2683930c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683930c4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2683930c4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683930c4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683930c4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683930c4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2683930c4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53c5597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253c5597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683930c4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2683930c4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5696c4d1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25696c4d1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-217279" y="-244444"/>
            <a:ext cx="10701192" cy="73468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8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9"/>
          <p:cNvSpPr>
            <a:spLocks noGrp="1"/>
          </p:cNvSpPr>
          <p:nvPr>
            <p:ph type="pic" idx="2"/>
          </p:nvPr>
        </p:nvSpPr>
        <p:spPr>
          <a:xfrm>
            <a:off x="5800431" y="443302"/>
            <a:ext cx="5905794" cy="59658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9"/>
          <p:cNvSpPr txBox="1">
            <a:spLocks noGrp="1"/>
          </p:cNvSpPr>
          <p:nvPr>
            <p:ph type="subTitle" idx="1"/>
          </p:nvPr>
        </p:nvSpPr>
        <p:spPr>
          <a:xfrm>
            <a:off x="1560057" y="5590874"/>
            <a:ext cx="3812864" cy="98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235380" y="2733015"/>
            <a:ext cx="5926648" cy="13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557" y="5739093"/>
            <a:ext cx="1424904" cy="52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orange">
  <p:cSld name="Section slide - orang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D62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498466" y="332096"/>
            <a:ext cx="7195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623615" y="1842325"/>
            <a:ext cx="8944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404097" y="6509442"/>
            <a:ext cx="8901129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5b63927df_0_7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8" name="Google Shape;98;g325b63927df_0_7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9" name="Google Shape;99;g325b63927df_0_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image">
  <p:cSld name="Content slide with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/>
          <p:nvPr/>
        </p:nvSpPr>
        <p:spPr>
          <a:xfrm>
            <a:off x="9096866" y="-193015"/>
            <a:ext cx="6521640" cy="7051016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426447" y="1825625"/>
            <a:ext cx="54690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" name="Google Shape;22;p10"/>
          <p:cNvCxnSpPr>
            <a:endCxn id="23" idx="1"/>
          </p:cNvCxnSpPr>
          <p:nvPr/>
        </p:nvCxnSpPr>
        <p:spPr>
          <a:xfrm rot="10800000" flipH="1">
            <a:off x="251826" y="6509442"/>
            <a:ext cx="9053400" cy="4800"/>
          </a:xfrm>
          <a:prstGeom prst="straightConnector1">
            <a:avLst/>
          </a:prstGeom>
          <a:noFill/>
          <a:ln w="25400" cap="flat" cmpd="sng">
            <a:solidFill>
              <a:srgbClr val="00A3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0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10"/>
          <p:cNvSpPr>
            <a:spLocks noGrp="1"/>
          </p:cNvSpPr>
          <p:nvPr>
            <p:ph type="pic" idx="2"/>
          </p:nvPr>
        </p:nvSpPr>
        <p:spPr>
          <a:xfrm>
            <a:off x="6410228" y="0"/>
            <a:ext cx="5781772" cy="362267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0"/>
          <p:cNvSpPr txBox="1">
            <a:spLocks noGrp="1"/>
          </p:cNvSpPr>
          <p:nvPr>
            <p:ph type="body" idx="3"/>
          </p:nvPr>
        </p:nvSpPr>
        <p:spPr>
          <a:xfrm>
            <a:off x="9635860" y="4059324"/>
            <a:ext cx="2289044" cy="185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double image slide">
  <p:cSld name="Content with double imag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6346478" y="365125"/>
            <a:ext cx="50073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/>
          <p:nvPr/>
        </p:nvSpPr>
        <p:spPr>
          <a:xfrm>
            <a:off x="-217279" y="-244444"/>
            <a:ext cx="6313279" cy="642140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6346478" y="1825625"/>
            <a:ext cx="50073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>
            <a:spLocks noGrp="1"/>
          </p:cNvSpPr>
          <p:nvPr>
            <p:ph type="pic" idx="2"/>
          </p:nvPr>
        </p:nvSpPr>
        <p:spPr>
          <a:xfrm>
            <a:off x="-217488" y="0"/>
            <a:ext cx="3151188" cy="52959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1"/>
          <p:cNvSpPr>
            <a:spLocks noGrp="1"/>
          </p:cNvSpPr>
          <p:nvPr>
            <p:ph type="pic" idx="3"/>
          </p:nvPr>
        </p:nvSpPr>
        <p:spPr>
          <a:xfrm>
            <a:off x="2944812" y="1317625"/>
            <a:ext cx="3151188" cy="5540375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2" name="Google Shape;32;p11"/>
          <p:cNvCxnSpPr>
            <a:endCxn id="33" idx="1"/>
          </p:cNvCxnSpPr>
          <p:nvPr/>
        </p:nvCxnSpPr>
        <p:spPr>
          <a:xfrm rot="10800000" flipH="1">
            <a:off x="251826" y="6509442"/>
            <a:ext cx="9053400" cy="4800"/>
          </a:xfrm>
          <a:prstGeom prst="straightConnector1">
            <a:avLst/>
          </a:prstGeom>
          <a:noFill/>
          <a:ln w="25400" cap="flat" cmpd="sng">
            <a:solidFill>
              <a:srgbClr val="00A3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1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plit with image">
  <p:cSld name="Content split with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>
            <a:spLocks noGrp="1"/>
          </p:cNvSpPr>
          <p:nvPr>
            <p:ph type="pic" idx="2"/>
          </p:nvPr>
        </p:nvSpPr>
        <p:spPr>
          <a:xfrm>
            <a:off x="6410228" y="0"/>
            <a:ext cx="5781772" cy="6052007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2"/>
          <p:cNvSpPr/>
          <p:nvPr/>
        </p:nvSpPr>
        <p:spPr>
          <a:xfrm>
            <a:off x="1" y="6052007"/>
            <a:ext cx="12191999" cy="805993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26447" y="1825625"/>
            <a:ext cx="54690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12"/>
          <p:cNvCxnSpPr>
            <a:endCxn id="40" idx="1"/>
          </p:cNvCxnSpPr>
          <p:nvPr/>
        </p:nvCxnSpPr>
        <p:spPr>
          <a:xfrm rot="10800000" flipH="1">
            <a:off x="251826" y="6509442"/>
            <a:ext cx="9053400" cy="48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12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content slide">
  <p:cSld name="Split content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5878721" y="0"/>
            <a:ext cx="6313279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360457" y="338432"/>
            <a:ext cx="50073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360458" y="1848661"/>
            <a:ext cx="50073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5" name="Google Shape;45;p13"/>
          <p:cNvCxnSpPr>
            <a:endCxn id="46" idx="1"/>
          </p:cNvCxnSpPr>
          <p:nvPr/>
        </p:nvCxnSpPr>
        <p:spPr>
          <a:xfrm rot="10800000" flipH="1">
            <a:off x="251826" y="6509442"/>
            <a:ext cx="9053400" cy="4800"/>
          </a:xfrm>
          <a:prstGeom prst="straightConnector1">
            <a:avLst/>
          </a:prstGeom>
          <a:noFill/>
          <a:ln w="25400" cap="flat" cmpd="sng">
            <a:solidFill>
              <a:srgbClr val="00A3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3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6531699" y="2713299"/>
            <a:ext cx="5007321" cy="143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8" name="Google Shape;48;p13"/>
          <p:cNvCxnSpPr/>
          <p:nvPr/>
        </p:nvCxnSpPr>
        <p:spPr>
          <a:xfrm>
            <a:off x="5878722" y="6509442"/>
            <a:ext cx="3426504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>
  <p:cSld name="Contact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60457" y="338432"/>
            <a:ext cx="50073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360458" y="2461404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" name="Google Shape;54;p14"/>
          <p:cNvCxnSpPr/>
          <p:nvPr/>
        </p:nvCxnSpPr>
        <p:spPr>
          <a:xfrm>
            <a:off x="360457" y="6509442"/>
            <a:ext cx="8944769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360458" y="3063858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3"/>
          </p:nvPr>
        </p:nvSpPr>
        <p:spPr>
          <a:xfrm>
            <a:off x="360457" y="3832849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4"/>
          </p:nvPr>
        </p:nvSpPr>
        <p:spPr>
          <a:xfrm>
            <a:off x="360457" y="4435303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4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7429" y="2709782"/>
            <a:ext cx="3927900" cy="143843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360456" y="5531557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green">
  <p:cSld name="Section slide - gree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2498466" y="332096"/>
            <a:ext cx="7195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1623615" y="1842325"/>
            <a:ext cx="8944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" name="Google Shape;64;p15"/>
          <p:cNvCxnSpPr>
            <a:endCxn id="65" idx="1"/>
          </p:cNvCxnSpPr>
          <p:nvPr/>
        </p:nvCxnSpPr>
        <p:spPr>
          <a:xfrm rot="10800000" flipH="1">
            <a:off x="251826" y="6509442"/>
            <a:ext cx="9053400" cy="4800"/>
          </a:xfrm>
          <a:prstGeom prst="straightConnector1">
            <a:avLst/>
          </a:prstGeom>
          <a:noFill/>
          <a:ln w="25400" cap="flat" cmpd="sng">
            <a:solidFill>
              <a:srgbClr val="00A3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>
            <a:off x="404097" y="6509442"/>
            <a:ext cx="8901129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Features slide">
  <p:cSld name="Icon Features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6"/>
          <p:cNvCxnSpPr>
            <a:endCxn id="69" idx="1"/>
          </p:cNvCxnSpPr>
          <p:nvPr/>
        </p:nvCxnSpPr>
        <p:spPr>
          <a:xfrm rot="10800000" flipH="1">
            <a:off x="251826" y="6509442"/>
            <a:ext cx="9053400" cy="4800"/>
          </a:xfrm>
          <a:prstGeom prst="straightConnector1">
            <a:avLst/>
          </a:prstGeom>
          <a:noFill/>
          <a:ln w="25400" cap="flat" cmpd="sng">
            <a:solidFill>
              <a:srgbClr val="00A3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6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1114605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>
            <a:spLocks noGrp="1"/>
          </p:cNvSpPr>
          <p:nvPr>
            <p:ph type="pic" idx="3"/>
          </p:nvPr>
        </p:nvSpPr>
        <p:spPr>
          <a:xfrm>
            <a:off x="3854152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6"/>
          <p:cNvSpPr>
            <a:spLocks noGrp="1"/>
          </p:cNvSpPr>
          <p:nvPr>
            <p:ph type="pic" idx="4"/>
          </p:nvPr>
        </p:nvSpPr>
        <p:spPr>
          <a:xfrm>
            <a:off x="6593699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6"/>
          <p:cNvSpPr>
            <a:spLocks noGrp="1"/>
          </p:cNvSpPr>
          <p:nvPr>
            <p:ph type="pic" idx="5"/>
          </p:nvPr>
        </p:nvSpPr>
        <p:spPr>
          <a:xfrm>
            <a:off x="9333246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31223" y="4490326"/>
            <a:ext cx="2460625" cy="30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6"/>
          </p:nvPr>
        </p:nvSpPr>
        <p:spPr>
          <a:xfrm>
            <a:off x="3470770" y="4490326"/>
            <a:ext cx="2460625" cy="30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7"/>
          </p:nvPr>
        </p:nvSpPr>
        <p:spPr>
          <a:xfrm>
            <a:off x="6210317" y="4490326"/>
            <a:ext cx="2460625" cy="29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8"/>
          </p:nvPr>
        </p:nvSpPr>
        <p:spPr>
          <a:xfrm>
            <a:off x="8949864" y="4490325"/>
            <a:ext cx="2460625" cy="30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9"/>
          </p:nvPr>
        </p:nvSpPr>
        <p:spPr>
          <a:xfrm>
            <a:off x="731223" y="4863233"/>
            <a:ext cx="2460625" cy="95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3"/>
          </p:nvPr>
        </p:nvSpPr>
        <p:spPr>
          <a:xfrm>
            <a:off x="3470770" y="4863233"/>
            <a:ext cx="2460625" cy="95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4"/>
          </p:nvPr>
        </p:nvSpPr>
        <p:spPr>
          <a:xfrm>
            <a:off x="6210317" y="4863233"/>
            <a:ext cx="2460625" cy="93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5"/>
          </p:nvPr>
        </p:nvSpPr>
        <p:spPr>
          <a:xfrm>
            <a:off x="8949864" y="4863232"/>
            <a:ext cx="2460625" cy="95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purple">
  <p:cSld name="Section slide purp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F22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2498466" y="332096"/>
            <a:ext cx="7195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623615" y="1842325"/>
            <a:ext cx="8944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" name="Google Shape;87;p17"/>
          <p:cNvCxnSpPr>
            <a:endCxn id="88" idx="1"/>
          </p:cNvCxnSpPr>
          <p:nvPr/>
        </p:nvCxnSpPr>
        <p:spPr>
          <a:xfrm rot="10800000" flipH="1">
            <a:off x="251826" y="6509442"/>
            <a:ext cx="9053400" cy="4800"/>
          </a:xfrm>
          <a:prstGeom prst="straightConnector1">
            <a:avLst/>
          </a:prstGeom>
          <a:noFill/>
          <a:ln w="25400" cap="flat" cmpd="sng">
            <a:solidFill>
              <a:srgbClr val="00A3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7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" name="Google Shape;89;p17"/>
          <p:cNvCxnSpPr/>
          <p:nvPr/>
        </p:nvCxnSpPr>
        <p:spPr>
          <a:xfrm>
            <a:off x="404097" y="6509442"/>
            <a:ext cx="8901129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36205rYy0w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hyperlink" Target="http://www.youtube.com/watch?v=S_ukx3e-0Y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1WQ6Kc5mjJ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pi.org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www.abpischools.org.uk/career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.org/news-resources/projects/science-education-track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 descr="A person using a computer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912" r="24911"/>
          <a:stretch/>
        </p:blipFill>
        <p:spPr>
          <a:xfrm>
            <a:off x="5800431" y="443302"/>
            <a:ext cx="5905794" cy="59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560057" y="5590874"/>
            <a:ext cx="3812864" cy="98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LMI CONFERENCE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JAN 2025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235380" y="2733015"/>
            <a:ext cx="5926648" cy="13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INTRODUCING…</a:t>
            </a:r>
            <a:b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</a:b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LIFE SCIENCES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8370" y="6292617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>
          <a:xfrm>
            <a:off x="360450" y="338425"/>
            <a:ext cx="53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rPr lang="en-US"/>
              <a:t>SKILLS AND QUALITIES REQUIRED</a:t>
            </a:r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body" idx="1"/>
          </p:nvPr>
        </p:nvSpPr>
        <p:spPr>
          <a:xfrm>
            <a:off x="360450" y="1848650"/>
            <a:ext cx="5310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800" b="1" u="sng">
                <a:latin typeface="Calibri"/>
                <a:ea typeface="Calibri"/>
                <a:cs typeface="Calibri"/>
                <a:sym typeface="Calibri"/>
              </a:rPr>
              <a:t>Integrity: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We are consistently open, honest, ethical and genuine.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800" b="1" u="sng">
                <a:latin typeface="Calibri"/>
                <a:ea typeface="Calibri"/>
                <a:cs typeface="Calibri"/>
                <a:sym typeface="Calibri"/>
              </a:rPr>
              <a:t>Courage: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We are entrepreneurial and thus take risks, reach beyond boundaries and experiment.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800" b="1" u="sng">
                <a:latin typeface="Calibri"/>
                <a:ea typeface="Calibri"/>
                <a:cs typeface="Calibri"/>
                <a:sym typeface="Calibri"/>
              </a:rPr>
              <a:t>Passion: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We use our drive and commitment to energise, engage and inspire others.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By cultivating a culture of openness, we encourage everyone to grow their strengths, recognise and address weaknesses, and continually strive to accomplish ambitious goals we have set.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216" name="Google Shape;216;p5"/>
          <p:cNvSpPr txBox="1">
            <a:spLocks noGrp="1"/>
          </p:cNvSpPr>
          <p:nvPr>
            <p:ph type="body" idx="2"/>
          </p:nvPr>
        </p:nvSpPr>
        <p:spPr>
          <a:xfrm>
            <a:off x="6503125" y="417250"/>
            <a:ext cx="52431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6842"/>
              <a:buNone/>
            </a:pPr>
            <a:r>
              <a:rPr lang="en-US" sz="76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Q</a:t>
            </a:r>
            <a:r>
              <a:rPr lang="en-US" sz="7619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UALIFICATIONS</a:t>
            </a:r>
            <a:r>
              <a:rPr lang="en-US" sz="7619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/</a:t>
            </a:r>
            <a:endParaRPr sz="7619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6748"/>
              <a:buNone/>
            </a:pPr>
            <a:r>
              <a:rPr lang="en-US" sz="7619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COURSES/ SUBJECTS</a:t>
            </a:r>
            <a:endParaRPr sz="7619"/>
          </a:p>
        </p:txBody>
      </p:sp>
      <p:pic>
        <p:nvPicPr>
          <p:cNvPr id="217" name="Google Shape;2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6236925" y="1620050"/>
            <a:ext cx="5689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solid academic background is crucial for many roles.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more specialist roles require at least a Bachelor’s degree in a relevant field.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Advanced degrees, such as a Master’s or Ph.D are often required or desirable for very specialised roles or research positions.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 can be helpful - internships, work experience programs, laboratory assistant positions etc. provide hands-on experience that is valuable when applying for jobs. Opportunities can be explored in university labs, research institutions, biotech companies.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 not only enhances a students CV but also helps to develop practical skills as well as professional connections which can be key!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5b63927df_0_75"/>
          <p:cNvSpPr txBox="1">
            <a:spLocks noGrp="1"/>
          </p:cNvSpPr>
          <p:nvPr>
            <p:ph type="title"/>
          </p:nvPr>
        </p:nvSpPr>
        <p:spPr>
          <a:xfrm>
            <a:off x="360457" y="338432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Case Study - What Do I Do?</a:t>
            </a:r>
            <a:endParaRPr/>
          </a:p>
        </p:txBody>
      </p:sp>
      <p:sp>
        <p:nvSpPr>
          <p:cNvPr id="224" name="Google Shape;224;g325b63927df_0_75"/>
          <p:cNvSpPr txBox="1">
            <a:spLocks noGrp="1"/>
          </p:cNvSpPr>
          <p:nvPr>
            <p:ph type="body" idx="1"/>
          </p:nvPr>
        </p:nvSpPr>
        <p:spPr>
          <a:xfrm>
            <a:off x="360458" y="1848661"/>
            <a:ext cx="500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pic>
        <p:nvPicPr>
          <p:cNvPr id="225" name="Google Shape;225;g325b63927df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25b63927df_0_75"/>
          <p:cNvPicPr preferRelativeResize="0"/>
          <p:nvPr/>
        </p:nvPicPr>
        <p:blipFill rotWithShape="1">
          <a:blip r:embed="rId4">
            <a:alphaModFix/>
          </a:blip>
          <a:srcRect l="3705" t="22008" r="2967" b="18938"/>
          <a:stretch/>
        </p:blipFill>
        <p:spPr>
          <a:xfrm>
            <a:off x="314540" y="1966363"/>
            <a:ext cx="11562926" cy="41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25b63927df_0_83"/>
          <p:cNvSpPr txBox="1">
            <a:spLocks noGrp="1"/>
          </p:cNvSpPr>
          <p:nvPr>
            <p:ph type="title"/>
          </p:nvPr>
        </p:nvSpPr>
        <p:spPr>
          <a:xfrm>
            <a:off x="360457" y="338432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Case Study - What Do I Do?</a:t>
            </a:r>
            <a:endParaRPr/>
          </a:p>
        </p:txBody>
      </p:sp>
      <p:pic>
        <p:nvPicPr>
          <p:cNvPr id="232" name="Google Shape;232;g325b63927df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25b63927df_0_83"/>
          <p:cNvPicPr preferRelativeResize="0"/>
          <p:nvPr/>
        </p:nvPicPr>
        <p:blipFill rotWithShape="1">
          <a:blip r:embed="rId4">
            <a:alphaModFix/>
          </a:blip>
          <a:srcRect l="6333" t="25796" r="5823" b="22342"/>
          <a:stretch/>
        </p:blipFill>
        <p:spPr>
          <a:xfrm>
            <a:off x="306100" y="1829263"/>
            <a:ext cx="11579798" cy="3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683930c40_0_43"/>
          <p:cNvSpPr txBox="1">
            <a:spLocks noGrp="1"/>
          </p:cNvSpPr>
          <p:nvPr>
            <p:ph type="title"/>
          </p:nvPr>
        </p:nvSpPr>
        <p:spPr>
          <a:xfrm>
            <a:off x="360457" y="338432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Let’s Hear A Real Life Example!</a:t>
            </a:r>
            <a:endParaRPr/>
          </a:p>
        </p:txBody>
      </p:sp>
      <p:pic>
        <p:nvPicPr>
          <p:cNvPr id="239" name="Google Shape;239;g32683930c40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2683930c40_0_43" descr="Alex Cummings, a Laboratory Scientist Degree Apprentice, in Analytical Chemistry, at AstraZeneca talks about the why she joined the pharmaceutical industry&#10;&#10;0:00. Alex Cummings, a Laboratory Scientist Degree Apprentice, AstraZeneca&#10;0:07. What do you do?&#10;0:31. How long have you been in your current role?&#10;0:54. What does your typical week involve?&#10;1:26. Why and when did you decide on a career in the pharmaceutical industry?&#10;&#10;To find out more about careers within the pharmaceutical industry.&#10;https://www.abpi.org.uk/careers/" title="Laboratory Scientist Degree Apprentice, in Analytical Chemistry, at AstraZeneca, Alex Cumming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445" y="1983920"/>
            <a:ext cx="5138050" cy="28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683930c40_0_74"/>
          <p:cNvSpPr txBox="1">
            <a:spLocks noGrp="1"/>
          </p:cNvSpPr>
          <p:nvPr>
            <p:ph type="title"/>
          </p:nvPr>
        </p:nvSpPr>
        <p:spPr>
          <a:xfrm>
            <a:off x="360457" y="338432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Let’s Hear A Real Life Example!</a:t>
            </a:r>
            <a:endParaRPr/>
          </a:p>
        </p:txBody>
      </p:sp>
      <p:pic>
        <p:nvPicPr>
          <p:cNvPr id="246" name="Google Shape;246;g32683930c40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2683930c40_0_74" descr="George Oliver, a sports business and management studies graduate, tells us about his experience on the AbbVie Early Talent graduate programme and the opportunities this scheme offers.&#10;&#10;0:00. AbbVie Early Talent Graduate Training Programme – George Oliver&#10;0:06. Question 1: What is your background?&#10;0:53. Question 2: What prompted you to do a graduate training programme in the pharmaceutical industry?&#10;1:57. Question 3: What is your day-to-day routine?&#10;2:50. Question 4: How has the COVID-19 pandemic influenced your experience?&#10;3:45. Question 5: Where do you see yourself in 5 years' time?&#10;&#10;To find out more about graduate training programmes and other graduate opportunities with the pharmaceutical industry, check out the industry-academia links interactive report. https://www.abpi.org.uk/facts-figures-and-industry-data/industry-and-academia-links-survey-2022/" title="AbbVie Early Talent Graduate Training Programme – George Oliv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45" y="1745620"/>
            <a:ext cx="5124175" cy="28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683930c40_0_67"/>
          <p:cNvSpPr txBox="1">
            <a:spLocks noGrp="1"/>
          </p:cNvSpPr>
          <p:nvPr>
            <p:ph type="title"/>
          </p:nvPr>
        </p:nvSpPr>
        <p:spPr>
          <a:xfrm>
            <a:off x="360457" y="338432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Let’s Hear A Real Life Example!</a:t>
            </a:r>
            <a:endParaRPr/>
          </a:p>
        </p:txBody>
      </p:sp>
      <p:pic>
        <p:nvPicPr>
          <p:cNvPr id="253" name="Google Shape;253;g32683930c40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2683930c40_0_67" descr="Paige Orwig tells us about her experience as an Oncology Apprentice at AstraZeneca and the opportunities this apprenticeship offers.&#10;&#10;0:00. Paige Orwig, Oncology Apprentice, AstraZeneca&#10;0:06. Question 1: Why did you choose an apprenticeship in the pharmaceutical industry?&#10;2:03. Question 2: What does your apprenticeship involve?&#10;2:37. Question 3: How did you hear about the apprenticeship opportunity?&#10;3:03. Question 4: How has the COVID-19 pandemic influenced your experience?&#10;4:15. Question 5: What are your future career goals?&#10;&#10;To find out more about apprenticeships with the pharmaceutical industry, check out the industry-academia links interactive report. https://www.abpi.org.uk/facts-figures-and-industry-data/industry-and-academia-links-survey-2022/&#10;&#10;VEEVA ID: Z4-48017&#10;Date of preparation: August 2022" title="Oncology Apprentice, AstraZeneca, Paige Orwi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45" y="1869670"/>
            <a:ext cx="5106450" cy="28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683930c40_0_19"/>
          <p:cNvSpPr txBox="1">
            <a:spLocks noGrp="1"/>
          </p:cNvSpPr>
          <p:nvPr>
            <p:ph type="title"/>
          </p:nvPr>
        </p:nvSpPr>
        <p:spPr>
          <a:xfrm>
            <a:off x="426447" y="365125"/>
            <a:ext cx="546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Where can I find more information?</a:t>
            </a:r>
            <a:endParaRPr/>
          </a:p>
        </p:txBody>
      </p:sp>
      <p:sp>
        <p:nvSpPr>
          <p:cNvPr id="260" name="Google Shape;260;g32683930c40_0_19"/>
          <p:cNvSpPr txBox="1">
            <a:spLocks noGrp="1"/>
          </p:cNvSpPr>
          <p:nvPr>
            <p:ph type="body" idx="1"/>
          </p:nvPr>
        </p:nvSpPr>
        <p:spPr>
          <a:xfrm>
            <a:off x="426447" y="1825625"/>
            <a:ext cx="5469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61" name="Google Shape;261;g32683930c40_0_19"/>
          <p:cNvSpPr txBox="1">
            <a:spLocks noGrp="1"/>
          </p:cNvSpPr>
          <p:nvPr>
            <p:ph type="body" idx="3"/>
          </p:nvPr>
        </p:nvSpPr>
        <p:spPr>
          <a:xfrm>
            <a:off x="372800" y="1825625"/>
            <a:ext cx="61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</a:rPr>
              <a:t>Organisations such as the Association of the British Pharmaceutical Industry (ABPI) or BioIndustry Association (BIA) have a wealth of information on careers in this field and also interactive resources for schools available via their websites: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○"/>
            </a:pP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https://www.abpi.org.uk/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○"/>
            </a:pP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https://www.abpischools.org.uk/careers/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</a:rPr>
              <a:t>Platforms like LinkedIn are also very useful to find out further information from various organisations in the Life Science Sector.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262" name="Google Shape;262;g32683930c40_0_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0183" r="10191"/>
          <a:stretch/>
        </p:blipFill>
        <p:spPr>
          <a:xfrm>
            <a:off x="6410228" y="0"/>
            <a:ext cx="5781772" cy="3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2683930c40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078" y="5795942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82" y="238539"/>
            <a:ext cx="6068775" cy="421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882" y="4819650"/>
            <a:ext cx="4006529" cy="14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 descr="A qr code with green squar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8350" y="4658399"/>
            <a:ext cx="1781307" cy="178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2683930c40_0_81"/>
          <p:cNvSpPr txBox="1">
            <a:spLocks noGrp="1"/>
          </p:cNvSpPr>
          <p:nvPr>
            <p:ph type="title"/>
          </p:nvPr>
        </p:nvSpPr>
        <p:spPr>
          <a:xfrm>
            <a:off x="2126341" y="2766146"/>
            <a:ext cx="719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GENERAL DISCUSSION Q&amp;A</a:t>
            </a:r>
            <a:endParaRPr/>
          </a:p>
        </p:txBody>
      </p:sp>
      <p:pic>
        <p:nvPicPr>
          <p:cNvPr id="276" name="Google Shape;276;g32683930c40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73" y="5760946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 txBox="1">
            <a:spLocks noGrp="1"/>
          </p:cNvSpPr>
          <p:nvPr>
            <p:ph type="title"/>
          </p:nvPr>
        </p:nvSpPr>
        <p:spPr>
          <a:xfrm>
            <a:off x="2498466" y="332096"/>
            <a:ext cx="7195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ANY FURTHER QUESTIONS?</a:t>
            </a:r>
            <a:endParaRPr/>
          </a:p>
        </p:txBody>
      </p:sp>
      <p:sp>
        <p:nvSpPr>
          <p:cNvPr id="282" name="Google Shape;282;p7"/>
          <p:cNvSpPr txBox="1">
            <a:spLocks noGrp="1"/>
          </p:cNvSpPr>
          <p:nvPr>
            <p:ph type="body" idx="1"/>
          </p:nvPr>
        </p:nvSpPr>
        <p:spPr>
          <a:xfrm>
            <a:off x="1623615" y="1842325"/>
            <a:ext cx="8944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CONTACT US: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Peter Johnson - BPM Leader at Roche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peter.johnson.pj5@roche.com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Clare Devlin - Associate Group Clinical Science Director at Roche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clare.devlin@roche.com</a:t>
            </a:r>
            <a:endParaRPr/>
          </a:p>
        </p:txBody>
      </p:sp>
      <p:pic>
        <p:nvPicPr>
          <p:cNvPr id="283" name="Google Shape;2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73" y="5760946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INTRODUCING…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426447" y="1825625"/>
            <a:ext cx="54690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3"/>
          </p:nvPr>
        </p:nvSpPr>
        <p:spPr>
          <a:xfrm>
            <a:off x="335025" y="1408175"/>
            <a:ext cx="60093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000" u="sng">
                <a:solidFill>
                  <a:schemeClr val="dk1"/>
                </a:solidFill>
              </a:rPr>
              <a:t>Life Sciences</a:t>
            </a:r>
            <a:endParaRPr sz="2000" u="sng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Nationally: The life sciences sector in the UK employees over 250,000 across more than 6,000 different businesses contributing to an estimated £70 Billion to the Country's Economy.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Hertfordshire is a significant hub for life sciences due to close proximity to London.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000" u="sng">
                <a:solidFill>
                  <a:schemeClr val="dk1"/>
                </a:solidFill>
              </a:rPr>
              <a:t>Pharmaceutical and Biotech: </a:t>
            </a:r>
            <a:endParaRPr sz="2000" u="sng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The Pharmaceutical industry in the UK is a major component of life sciences with a strong growth of Biotech startups.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Pharmaceutical industry directly employs 73,000 people nationally.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Hertfordshire is a key region for pharmaceutical and biotech companies (Roche, GSK, Eisai etc.) and offers a vibrant job market.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6" name="Google Shape;116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187" r="10186"/>
          <a:stretch/>
        </p:blipFill>
        <p:spPr>
          <a:xfrm>
            <a:off x="6410228" y="0"/>
            <a:ext cx="5781772" cy="3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078" y="5795942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683930c40_0_49"/>
          <p:cNvSpPr txBox="1">
            <a:spLocks noGrp="1"/>
          </p:cNvSpPr>
          <p:nvPr>
            <p:ph type="title"/>
          </p:nvPr>
        </p:nvSpPr>
        <p:spPr>
          <a:xfrm>
            <a:off x="426447" y="365125"/>
            <a:ext cx="546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DID YOU KNOW?</a:t>
            </a:r>
            <a:endParaRPr/>
          </a:p>
        </p:txBody>
      </p:sp>
      <p:sp>
        <p:nvSpPr>
          <p:cNvPr id="123" name="Google Shape;123;g32683930c40_0_49"/>
          <p:cNvSpPr txBox="1">
            <a:spLocks noGrp="1"/>
          </p:cNvSpPr>
          <p:nvPr>
            <p:ph type="body" idx="1"/>
          </p:nvPr>
        </p:nvSpPr>
        <p:spPr>
          <a:xfrm>
            <a:off x="426447" y="1825625"/>
            <a:ext cx="5469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4" name="Google Shape;124;g32683930c40_0_49"/>
          <p:cNvSpPr txBox="1">
            <a:spLocks noGrp="1"/>
          </p:cNvSpPr>
          <p:nvPr>
            <p:ph type="body" idx="3"/>
          </p:nvPr>
        </p:nvSpPr>
        <p:spPr>
          <a:xfrm>
            <a:off x="400925" y="1601350"/>
            <a:ext cx="59343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Calibri"/>
              <a:buChar char="➔"/>
            </a:pPr>
            <a:r>
              <a:rPr lang="en-US" sz="2200">
                <a:solidFill>
                  <a:srgbClr val="080808"/>
                </a:solidFill>
                <a:highlight>
                  <a:srgbClr val="FFFFFF"/>
                </a:highlight>
              </a:rPr>
              <a:t>More than 65% of all medical research and development in the UK is carried out by the pharmaceutical industry.</a:t>
            </a:r>
            <a:endParaRPr sz="22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Calibri"/>
              <a:buChar char="➔"/>
            </a:pPr>
            <a:r>
              <a:rPr lang="en-US" sz="2200">
                <a:solidFill>
                  <a:srgbClr val="080808"/>
                </a:solidFill>
                <a:highlight>
                  <a:srgbClr val="FFFFFF"/>
                </a:highlight>
              </a:rPr>
              <a:t>Even at the start of the 21st century there are many diseases which cannot be cured by existing medicines and/or surgical treatments.</a:t>
            </a:r>
            <a:endParaRPr sz="22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200"/>
              <a:buFont typeface="Calibri"/>
              <a:buChar char="➔"/>
            </a:pPr>
            <a:r>
              <a:rPr lang="en-US" sz="2200">
                <a:solidFill>
                  <a:srgbClr val="080808"/>
                </a:solidFill>
                <a:highlight>
                  <a:srgbClr val="FFFFFF"/>
                </a:highlight>
              </a:rPr>
              <a:t>Discovery and development of new medicines, diagnostics and other therapeutic interventions are still very important! </a:t>
            </a:r>
            <a:endParaRPr sz="2200">
              <a:solidFill>
                <a:srgbClr val="080808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2200" u="sng">
              <a:solidFill>
                <a:schemeClr val="dk1"/>
              </a:solidFill>
            </a:endParaRPr>
          </a:p>
        </p:txBody>
      </p:sp>
      <p:pic>
        <p:nvPicPr>
          <p:cNvPr id="125" name="Google Shape;125;g32683930c40_0_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183" r="10191"/>
          <a:stretch/>
        </p:blipFill>
        <p:spPr>
          <a:xfrm>
            <a:off x="6410228" y="0"/>
            <a:ext cx="5781772" cy="3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2683930c40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078" y="5795942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683930c40_0_9"/>
          <p:cNvSpPr txBox="1">
            <a:spLocks noGrp="1"/>
          </p:cNvSpPr>
          <p:nvPr>
            <p:ph type="title"/>
          </p:nvPr>
        </p:nvSpPr>
        <p:spPr>
          <a:xfrm>
            <a:off x="426447" y="365125"/>
            <a:ext cx="546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DID YOU KNOW?</a:t>
            </a:r>
            <a:endParaRPr/>
          </a:p>
        </p:txBody>
      </p:sp>
      <p:sp>
        <p:nvSpPr>
          <p:cNvPr id="132" name="Google Shape;132;g32683930c40_0_9"/>
          <p:cNvSpPr txBox="1">
            <a:spLocks noGrp="1"/>
          </p:cNvSpPr>
          <p:nvPr>
            <p:ph type="body" idx="1"/>
          </p:nvPr>
        </p:nvSpPr>
        <p:spPr>
          <a:xfrm>
            <a:off x="426447" y="1825625"/>
            <a:ext cx="5469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3" name="Google Shape;133;g32683930c40_0_9"/>
          <p:cNvSpPr txBox="1">
            <a:spLocks noGrp="1"/>
          </p:cNvSpPr>
          <p:nvPr>
            <p:ph type="body" idx="3"/>
          </p:nvPr>
        </p:nvSpPr>
        <p:spPr>
          <a:xfrm>
            <a:off x="293075" y="1489075"/>
            <a:ext cx="61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Careers in Life Sciences can be incredibly rewarding and provide a strong sense of purpose.</a:t>
            </a:r>
            <a:endParaRPr sz="2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The UK life sciences sector is projected to face a shortfall of 133,000 skilled workers by 2030, so young talent is needed in this space.</a:t>
            </a:r>
            <a:endParaRPr sz="2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</a:rPr>
              <a:t>However, the latest </a:t>
            </a: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Science Education Tracker</a:t>
            </a: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</a:rPr>
              <a:t> from the Royal Society and EngineeringUK, (supported by Wellcome), reported in over 7,000 secondary-aged young people, there was a decline in their engagement and aspirations in science since 2019.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34" name="Google Shape;134;g32683930c40_0_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183" r="10191"/>
          <a:stretch/>
        </p:blipFill>
        <p:spPr>
          <a:xfrm>
            <a:off x="6410228" y="0"/>
            <a:ext cx="5781772" cy="3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2683930c40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078" y="5795942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53c559783_0_0"/>
          <p:cNvSpPr txBox="1">
            <a:spLocks noGrp="1"/>
          </p:cNvSpPr>
          <p:nvPr>
            <p:ph type="title"/>
          </p:nvPr>
        </p:nvSpPr>
        <p:spPr>
          <a:xfrm>
            <a:off x="6346475" y="288925"/>
            <a:ext cx="54402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3960"/>
              <a:buFont typeface="Arial"/>
              <a:buNone/>
            </a:pPr>
            <a:r>
              <a:rPr lang="en-US" sz="3400"/>
              <a:t>Many </a:t>
            </a:r>
            <a:r>
              <a:rPr lang="en-US" sz="3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Early Career </a:t>
            </a:r>
            <a:r>
              <a:rPr lang="en-US" sz="3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Programs Are</a:t>
            </a:r>
            <a:r>
              <a:rPr lang="en-US" sz="3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offered in Life Sciences</a:t>
            </a:r>
            <a:r>
              <a:rPr lang="en-US" sz="3400"/>
              <a:t> To Attract New Talent !</a:t>
            </a:r>
            <a:endParaRPr sz="3400"/>
          </a:p>
        </p:txBody>
      </p:sp>
      <p:pic>
        <p:nvPicPr>
          <p:cNvPr id="141" name="Google Shape;141;g3253c559783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396" r="5396"/>
          <a:stretch/>
        </p:blipFill>
        <p:spPr>
          <a:xfrm>
            <a:off x="-217488" y="0"/>
            <a:ext cx="3151187" cy="529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253c559783_0_0" descr="A person sitting at a table&#10;&#10;Description automatically generated with low confidenc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7345" r="7337"/>
          <a:stretch/>
        </p:blipFill>
        <p:spPr>
          <a:xfrm>
            <a:off x="2935384" y="1317625"/>
            <a:ext cx="3160617" cy="554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253c559783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7074" y="5880568"/>
            <a:ext cx="2659535" cy="8654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253c559783_0_0"/>
          <p:cNvSpPr/>
          <p:nvPr/>
        </p:nvSpPr>
        <p:spPr>
          <a:xfrm flipH="1">
            <a:off x="7420034" y="4221954"/>
            <a:ext cx="36228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5" name="Google Shape;145;g3253c559783_0_0">
            <a:hlinkClick r:id="" action="ppaction://noaction"/>
          </p:cNvPr>
          <p:cNvSpPr/>
          <p:nvPr/>
        </p:nvSpPr>
        <p:spPr>
          <a:xfrm rot="-5400000">
            <a:off x="10532077" y="3485145"/>
            <a:ext cx="517645" cy="1991251"/>
          </a:xfrm>
          <a:prstGeom prst="flowChartOffpageConnector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6" name="Google Shape;146;g3253c559783_0_0"/>
          <p:cNvSpPr/>
          <p:nvPr/>
        </p:nvSpPr>
        <p:spPr>
          <a:xfrm>
            <a:off x="7537031" y="4284211"/>
            <a:ext cx="3812100" cy="399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Summer Placements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47" name="Google Shape;147;g3253c559783_0_0"/>
          <p:cNvSpPr/>
          <p:nvPr/>
        </p:nvSpPr>
        <p:spPr>
          <a:xfrm>
            <a:off x="6434100" y="4221948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71438" dist="28575" dir="27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253c559783_0_0"/>
          <p:cNvSpPr/>
          <p:nvPr/>
        </p:nvSpPr>
        <p:spPr>
          <a:xfrm>
            <a:off x="6434100" y="4221954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05</a:t>
            </a:r>
            <a:endParaRPr sz="26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49" name="Google Shape;149;g3253c559783_0_0"/>
          <p:cNvSpPr/>
          <p:nvPr/>
        </p:nvSpPr>
        <p:spPr>
          <a:xfrm flipH="1">
            <a:off x="7420034" y="3695060"/>
            <a:ext cx="36228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0" name="Google Shape;150;g3253c559783_0_0">
            <a:hlinkClick r:id="" action="ppaction://noaction"/>
          </p:cNvPr>
          <p:cNvSpPr/>
          <p:nvPr/>
        </p:nvSpPr>
        <p:spPr>
          <a:xfrm rot="-5400000">
            <a:off x="10532077" y="2958251"/>
            <a:ext cx="517645" cy="1991251"/>
          </a:xfrm>
          <a:prstGeom prst="flowChartOffpageConnector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1" name="Google Shape;151;g3253c559783_0_0"/>
          <p:cNvSpPr/>
          <p:nvPr/>
        </p:nvSpPr>
        <p:spPr>
          <a:xfrm>
            <a:off x="7537031" y="3757317"/>
            <a:ext cx="3812100" cy="399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Research Fellowships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52" name="Google Shape;152;g3253c559783_0_0"/>
          <p:cNvSpPr/>
          <p:nvPr/>
        </p:nvSpPr>
        <p:spPr>
          <a:xfrm>
            <a:off x="6434100" y="3695056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71438" dist="28575" dir="27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253c559783_0_0"/>
          <p:cNvSpPr/>
          <p:nvPr/>
        </p:nvSpPr>
        <p:spPr>
          <a:xfrm>
            <a:off x="6434100" y="3695061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04</a:t>
            </a:r>
            <a:endParaRPr sz="26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54" name="Google Shape;154;g3253c559783_0_0"/>
          <p:cNvSpPr/>
          <p:nvPr/>
        </p:nvSpPr>
        <p:spPr>
          <a:xfrm flipH="1">
            <a:off x="7420034" y="3168144"/>
            <a:ext cx="36228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5" name="Google Shape;155;g3253c559783_0_0">
            <a:hlinkClick r:id="" action="ppaction://noaction"/>
          </p:cNvPr>
          <p:cNvSpPr/>
          <p:nvPr/>
        </p:nvSpPr>
        <p:spPr>
          <a:xfrm rot="-5400000">
            <a:off x="10532077" y="2431335"/>
            <a:ext cx="517645" cy="1991251"/>
          </a:xfrm>
          <a:prstGeom prst="flowChartOffpageConnector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6" name="Google Shape;156;g3253c559783_0_0"/>
          <p:cNvSpPr/>
          <p:nvPr/>
        </p:nvSpPr>
        <p:spPr>
          <a:xfrm>
            <a:off x="7537031" y="3230401"/>
            <a:ext cx="3812100" cy="399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Graduates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57" name="Google Shape;157;g3253c559783_0_0"/>
          <p:cNvSpPr/>
          <p:nvPr/>
        </p:nvSpPr>
        <p:spPr>
          <a:xfrm>
            <a:off x="6434100" y="3168142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71438" dist="28575" dir="27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53c559783_0_0"/>
          <p:cNvSpPr/>
          <p:nvPr/>
        </p:nvSpPr>
        <p:spPr>
          <a:xfrm>
            <a:off x="6434100" y="3168148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03</a:t>
            </a:r>
            <a:endParaRPr sz="26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59" name="Google Shape;159;g3253c559783_0_0"/>
          <p:cNvSpPr/>
          <p:nvPr/>
        </p:nvSpPr>
        <p:spPr>
          <a:xfrm flipH="1">
            <a:off x="7420034" y="2641256"/>
            <a:ext cx="36228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0" name="Google Shape;160;g3253c559783_0_0">
            <a:hlinkClick r:id="" action="ppaction://noaction"/>
          </p:cNvPr>
          <p:cNvSpPr/>
          <p:nvPr/>
        </p:nvSpPr>
        <p:spPr>
          <a:xfrm rot="-5400000">
            <a:off x="10532077" y="1904448"/>
            <a:ext cx="517645" cy="1991251"/>
          </a:xfrm>
          <a:prstGeom prst="flowChartOffpageConnector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1" name="Google Shape;161;g3253c559783_0_0"/>
          <p:cNvSpPr/>
          <p:nvPr/>
        </p:nvSpPr>
        <p:spPr>
          <a:xfrm>
            <a:off x="7537031" y="2703513"/>
            <a:ext cx="3812100" cy="399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Industrial Placements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62" name="Google Shape;162;g3253c559783_0_0"/>
          <p:cNvSpPr/>
          <p:nvPr/>
        </p:nvSpPr>
        <p:spPr>
          <a:xfrm>
            <a:off x="6434100" y="2641255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71438" dist="28575" dir="27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253c559783_0_0"/>
          <p:cNvSpPr/>
          <p:nvPr/>
        </p:nvSpPr>
        <p:spPr>
          <a:xfrm>
            <a:off x="6434100" y="2641261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02</a:t>
            </a:r>
            <a:endParaRPr sz="26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64" name="Google Shape;164;g3253c559783_0_0"/>
          <p:cNvSpPr/>
          <p:nvPr/>
        </p:nvSpPr>
        <p:spPr>
          <a:xfrm flipH="1">
            <a:off x="7420034" y="4748853"/>
            <a:ext cx="36228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5" name="Google Shape;165;g3253c559783_0_0">
            <a:hlinkClick r:id="" action="ppaction://noaction"/>
          </p:cNvPr>
          <p:cNvSpPr/>
          <p:nvPr/>
        </p:nvSpPr>
        <p:spPr>
          <a:xfrm rot="-5400000">
            <a:off x="10532077" y="4012044"/>
            <a:ext cx="517645" cy="1991251"/>
          </a:xfrm>
          <a:prstGeom prst="flowChartOffpageConnector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6" name="Google Shape;166;g3253c559783_0_0"/>
          <p:cNvSpPr/>
          <p:nvPr/>
        </p:nvSpPr>
        <p:spPr>
          <a:xfrm>
            <a:off x="7537031" y="4811109"/>
            <a:ext cx="3812100" cy="399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Registrar Fellowships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67" name="Google Shape;167;g3253c559783_0_0"/>
          <p:cNvSpPr/>
          <p:nvPr/>
        </p:nvSpPr>
        <p:spPr>
          <a:xfrm>
            <a:off x="6434100" y="4748845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71438" dist="28575" dir="27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253c559783_0_0"/>
          <p:cNvSpPr/>
          <p:nvPr/>
        </p:nvSpPr>
        <p:spPr>
          <a:xfrm>
            <a:off x="6434100" y="4748851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06</a:t>
            </a:r>
            <a:endParaRPr sz="26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69" name="Google Shape;169;g3253c559783_0_0"/>
          <p:cNvSpPr/>
          <p:nvPr/>
        </p:nvSpPr>
        <p:spPr>
          <a:xfrm flipH="1">
            <a:off x="7420034" y="2114356"/>
            <a:ext cx="36228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0" name="Google Shape;170;g3253c559783_0_0">
            <a:hlinkClick r:id="" action="ppaction://noaction"/>
          </p:cNvPr>
          <p:cNvSpPr/>
          <p:nvPr/>
        </p:nvSpPr>
        <p:spPr>
          <a:xfrm rot="-5400000">
            <a:off x="10532077" y="1377547"/>
            <a:ext cx="517645" cy="1991251"/>
          </a:xfrm>
          <a:prstGeom prst="flowChartOffpageConnector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1" name="Google Shape;171;g3253c559783_0_0"/>
          <p:cNvSpPr/>
          <p:nvPr/>
        </p:nvSpPr>
        <p:spPr>
          <a:xfrm>
            <a:off x="7537031" y="2176613"/>
            <a:ext cx="3812100" cy="399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Apprenticeships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72" name="Google Shape;172;g3253c559783_0_0"/>
          <p:cNvSpPr/>
          <p:nvPr/>
        </p:nvSpPr>
        <p:spPr>
          <a:xfrm>
            <a:off x="6434100" y="2114356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71438" dist="28575" dir="27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253c559783_0_0"/>
          <p:cNvSpPr/>
          <p:nvPr/>
        </p:nvSpPr>
        <p:spPr>
          <a:xfrm>
            <a:off x="6434100" y="2114362"/>
            <a:ext cx="986100" cy="516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01</a:t>
            </a:r>
            <a:endParaRPr sz="26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6346478" y="-54325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ICEBREAKER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6346478" y="1825625"/>
            <a:ext cx="50073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0" name="Google Shape;180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396" r="5396"/>
          <a:stretch/>
        </p:blipFill>
        <p:spPr>
          <a:xfrm>
            <a:off x="-217488" y="0"/>
            <a:ext cx="3151188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" descr="A person sitting at a table&#10;&#10;Description automatically generated with low confidenc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7342" r="7341"/>
          <a:stretch/>
        </p:blipFill>
        <p:spPr>
          <a:xfrm>
            <a:off x="2935384" y="1317625"/>
            <a:ext cx="3160615" cy="55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2518" y="5744246"/>
            <a:ext cx="1907484" cy="86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6386125" y="1300300"/>
            <a:ext cx="5431800" cy="4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do you think Roche invested in R&amp;D in 2022 (Swiss Francs)?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CHF 10 Billion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CHF 16 Billion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CHF 14.1 Billion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False: - Roche employees over 103,000 employees world 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Shout out how many tests have been conducted with Roche Diagnostic products in 2022?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Roche medicines are listed on the WHO Essential Medicines List?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426425" y="0"/>
            <a:ext cx="10374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Huge Variety of Roles in Life Sciences!</a:t>
            </a:r>
            <a:endParaRPr/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25" y="1077499"/>
            <a:ext cx="5908800" cy="26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5225" y="1077500"/>
            <a:ext cx="5856774" cy="242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425" y="3761225"/>
            <a:ext cx="5953101" cy="18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5226" y="3498000"/>
            <a:ext cx="5856776" cy="18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32683930c40_0_36" descr="A picture containing graphical user interfac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015" r="64056"/>
          <a:stretch/>
        </p:blipFill>
        <p:spPr>
          <a:xfrm>
            <a:off x="6419753" y="0"/>
            <a:ext cx="5781775" cy="605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2683930c40_0_36"/>
          <p:cNvSpPr txBox="1">
            <a:spLocks noGrp="1"/>
          </p:cNvSpPr>
          <p:nvPr>
            <p:ph type="title"/>
          </p:nvPr>
        </p:nvSpPr>
        <p:spPr>
          <a:xfrm>
            <a:off x="426435" y="0"/>
            <a:ext cx="546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Life Science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Roles</a:t>
            </a:r>
            <a:endParaRPr/>
          </a:p>
        </p:txBody>
      </p:sp>
      <p:sp>
        <p:nvSpPr>
          <p:cNvPr id="200" name="Google Shape;200;g32683930c40_0_36"/>
          <p:cNvSpPr txBox="1">
            <a:spLocks noGrp="1"/>
          </p:cNvSpPr>
          <p:nvPr>
            <p:ph type="body" idx="1"/>
          </p:nvPr>
        </p:nvSpPr>
        <p:spPr>
          <a:xfrm>
            <a:off x="478900" y="1218100"/>
            <a:ext cx="5469000" cy="4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Common roles in Life Sciences, Pharmaceuticals and Biotech: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Research Scientists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Clinical Researchers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Quality Assurance Specialists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Regulatory Affairs Managers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Biostatisticians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Lab Technicians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Data Scientists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Clinical Study Leads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32683930c40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25696c4d19_0_17" descr="A picture containing graphical user interfac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015" r="64056"/>
          <a:stretch/>
        </p:blipFill>
        <p:spPr>
          <a:xfrm>
            <a:off x="6419753" y="0"/>
            <a:ext cx="5781775" cy="605200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25696c4d19_0_17"/>
          <p:cNvSpPr txBox="1">
            <a:spLocks noGrp="1"/>
          </p:cNvSpPr>
          <p:nvPr>
            <p:ph type="title"/>
          </p:nvPr>
        </p:nvSpPr>
        <p:spPr>
          <a:xfrm>
            <a:off x="426435" y="266175"/>
            <a:ext cx="546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rPr lang="en-US"/>
              <a:t>Supporting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Roles in </a:t>
            </a:r>
            <a:r>
              <a:rPr lang="en-US"/>
              <a:t>Life Sciences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208" name="Google Shape;208;g325696c4d19_0_17"/>
          <p:cNvSpPr txBox="1">
            <a:spLocks noGrp="1"/>
          </p:cNvSpPr>
          <p:nvPr>
            <p:ph type="body" idx="1"/>
          </p:nvPr>
        </p:nvSpPr>
        <p:spPr>
          <a:xfrm>
            <a:off x="426425" y="1410150"/>
            <a:ext cx="5781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Other Roles: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Resilience &amp; Risk Management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Operations Partners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Environmental Health Officers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Physical &amp; none Physical Security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Fire Fighters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Information Technology (including AI and Machine Learning)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Legal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Change Management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Human Resources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Occupational Health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There are so many different types of roles and opportunities for growth and personal development within the life sciences and more specifically pharmaceuticals and Biotech, with many different pathways.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325696c4d19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Widescreen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Roboto Thin</vt:lpstr>
      <vt:lpstr>Roboto</vt:lpstr>
      <vt:lpstr>Calibri</vt:lpstr>
      <vt:lpstr>Office Theme</vt:lpstr>
      <vt:lpstr>INTRODUCING… LIFE SCIENCES  </vt:lpstr>
      <vt:lpstr>INTRODUCING…</vt:lpstr>
      <vt:lpstr>DID YOU KNOW?</vt:lpstr>
      <vt:lpstr>DID YOU KNOW?</vt:lpstr>
      <vt:lpstr>Many Early Career Programs Are offered in Life Sciences To Attract New Talent !</vt:lpstr>
      <vt:lpstr>ICEBREAKER</vt:lpstr>
      <vt:lpstr>Huge Variety of Roles in Life Sciences!</vt:lpstr>
      <vt:lpstr>Life Science Roles</vt:lpstr>
      <vt:lpstr>Supporting Roles in Life Sciences </vt:lpstr>
      <vt:lpstr>SKILLS AND QUALITIES REQUIRED</vt:lpstr>
      <vt:lpstr>Case Study - What Do I Do?</vt:lpstr>
      <vt:lpstr>Case Study - What Do I Do?</vt:lpstr>
      <vt:lpstr>Let’s Hear A Real Life Example!</vt:lpstr>
      <vt:lpstr>Let’s Hear A Real Life Example!</vt:lpstr>
      <vt:lpstr>Let’s Hear A Real Life Example!</vt:lpstr>
      <vt:lpstr>Where can I find more information?</vt:lpstr>
      <vt:lpstr>PowerPoint Presentation</vt:lpstr>
      <vt:lpstr>GENERAL DISCUSSION Q&amp;A</vt:lpstr>
      <vt:lpstr>ANY FURTHER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INTRODUCING… LIFE SCIENCES  </dc:title>
  <dc:creator>Georgia Vernon</dc:creator>
  <cp:lastModifiedBy>Gareth Dace</cp:lastModifiedBy>
  <cp:revision>1</cp:revision>
  <dcterms:created xsi:type="dcterms:W3CDTF">2021-01-04T10:40:02Z</dcterms:created>
  <dcterms:modified xsi:type="dcterms:W3CDTF">2025-01-21T15:58:15Z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0x010100500A3CF0527CB248AAF201C66E1BDA1E</vt:lpwstr>
  </property>
  <property fmtid="{D5CDD505-2E9C-101B-9397-08002B2CF9AE}" pid="3" name="Order">
    <vt:r8>622000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