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Bushcraft" panose="020B0604020202020204" charset="0"/>
      <p:regular r:id="rId26"/>
    </p:embeddedFont>
    <p:embeddedFont>
      <p:font typeface="Montserrat 1" panose="020B0604020202020204" charset="0"/>
      <p:regular r:id="rId27"/>
    </p:embeddedFont>
    <p:embeddedFont>
      <p:font typeface="Montserrat 2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0A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25A56-46B3-4B3C-9FDF-7FD4096881F5}" v="2" dt="2024-08-06T08:58:19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Twomey" userId="ef176716-8ebb-42f3-81eb-15fd71ddcb48" providerId="ADAL" clId="{25968B56-998E-465B-A817-17B231C32D17}"/>
    <pc:docChg chg="undo custSel addSld modSld">
      <pc:chgData name="Helen Twomey" userId="ef176716-8ebb-42f3-81eb-15fd71ddcb48" providerId="ADAL" clId="{25968B56-998E-465B-A817-17B231C32D17}" dt="2024-06-25T09:00:39.334" v="1703" actId="20577"/>
      <pc:docMkLst>
        <pc:docMk/>
      </pc:docMkLst>
      <pc:sldChg chg="addSp delSp modSp mod">
        <pc:chgData name="Helen Twomey" userId="ef176716-8ebb-42f3-81eb-15fd71ddcb48" providerId="ADAL" clId="{25968B56-998E-465B-A817-17B231C32D17}" dt="2024-06-13T08:33:14.319" v="14" actId="1076"/>
        <pc:sldMkLst>
          <pc:docMk/>
          <pc:sldMk cId="0" sldId="256"/>
        </pc:sldMkLst>
        <pc:spChg chg="del mod">
          <ac:chgData name="Helen Twomey" userId="ef176716-8ebb-42f3-81eb-15fd71ddcb48" providerId="ADAL" clId="{25968B56-998E-465B-A817-17B231C32D17}" dt="2024-06-13T08:32:55.413" v="6" actId="478"/>
          <ac:spMkLst>
            <pc:docMk/>
            <pc:sldMk cId="0" sldId="256"/>
            <ac:spMk id="15" creationId="{00000000-0000-0000-0000-000000000000}"/>
          </ac:spMkLst>
        </pc:spChg>
        <pc:spChg chg="mod">
          <ac:chgData name="Helen Twomey" userId="ef176716-8ebb-42f3-81eb-15fd71ddcb48" providerId="ADAL" clId="{25968B56-998E-465B-A817-17B231C32D17}" dt="2024-06-13T08:33:14.319" v="14" actId="1076"/>
          <ac:spMkLst>
            <pc:docMk/>
            <pc:sldMk cId="0" sldId="256"/>
            <ac:spMk id="16" creationId="{00000000-0000-0000-0000-000000000000}"/>
          </ac:spMkLst>
        </pc:spChg>
        <pc:spChg chg="add mod">
          <ac:chgData name="Helen Twomey" userId="ef176716-8ebb-42f3-81eb-15fd71ddcb48" providerId="ADAL" clId="{25968B56-998E-465B-A817-17B231C32D17}" dt="2024-06-13T08:33:09.775" v="13" actId="1076"/>
          <ac:spMkLst>
            <pc:docMk/>
            <pc:sldMk cId="0" sldId="256"/>
            <ac:spMk id="17" creationId="{B161392F-B6BE-225D-2B92-CFBA464B24B0}"/>
          </ac:spMkLst>
        </pc:spChg>
      </pc:sldChg>
      <pc:sldChg chg="addSp delSp modSp mod modAnim">
        <pc:chgData name="Helen Twomey" userId="ef176716-8ebb-42f3-81eb-15fd71ddcb48" providerId="ADAL" clId="{25968B56-998E-465B-A817-17B231C32D17}" dt="2024-06-25T09:00:39.334" v="1703" actId="20577"/>
        <pc:sldMkLst>
          <pc:docMk/>
          <pc:sldMk cId="0" sldId="259"/>
        </pc:sldMkLst>
        <pc:spChg chg="add del mod">
          <ac:chgData name="Helen Twomey" userId="ef176716-8ebb-42f3-81eb-15fd71ddcb48" providerId="ADAL" clId="{25968B56-998E-465B-A817-17B231C32D17}" dt="2024-06-25T08:43:46.525" v="533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Helen Twomey" userId="ef176716-8ebb-42f3-81eb-15fd71ddcb48" providerId="ADAL" clId="{25968B56-998E-465B-A817-17B231C32D17}" dt="2024-06-25T09:00:39.334" v="1703" actId="20577"/>
          <ac:spMkLst>
            <pc:docMk/>
            <pc:sldMk cId="0" sldId="259"/>
            <ac:spMk id="6" creationId="{E96EC85F-727D-4DB6-F8B0-F085CD2A4357}"/>
          </ac:spMkLst>
        </pc:spChg>
        <pc:picChg chg="add mod">
          <ac:chgData name="Helen Twomey" userId="ef176716-8ebb-42f3-81eb-15fd71ddcb48" providerId="ADAL" clId="{25968B56-998E-465B-A817-17B231C32D17}" dt="2024-06-25T08:43:39.176" v="529"/>
          <ac:picMkLst>
            <pc:docMk/>
            <pc:sldMk cId="0" sldId="259"/>
            <ac:picMk id="4" creationId="{A0341C5E-29B8-6911-8968-179D43D58F7E}"/>
          </ac:picMkLst>
        </pc:picChg>
        <pc:picChg chg="add mod">
          <ac:chgData name="Helen Twomey" userId="ef176716-8ebb-42f3-81eb-15fd71ddcb48" providerId="ADAL" clId="{25968B56-998E-465B-A817-17B231C32D17}" dt="2024-06-25T09:00:26.395" v="1688" actId="1076"/>
          <ac:picMkLst>
            <pc:docMk/>
            <pc:sldMk cId="0" sldId="259"/>
            <ac:picMk id="5" creationId="{F17E0516-A155-9CB4-A94D-D5B2C0C27421}"/>
          </ac:picMkLst>
        </pc:picChg>
      </pc:sldChg>
      <pc:sldChg chg="addSp modSp mod">
        <pc:chgData name="Helen Twomey" userId="ef176716-8ebb-42f3-81eb-15fd71ddcb48" providerId="ADAL" clId="{25968B56-998E-465B-A817-17B231C32D17}" dt="2024-06-25T09:00:22.612" v="1687" actId="207"/>
        <pc:sldMkLst>
          <pc:docMk/>
          <pc:sldMk cId="0" sldId="260"/>
        </pc:sldMkLst>
        <pc:spChg chg="mod">
          <ac:chgData name="Helen Twomey" userId="ef176716-8ebb-42f3-81eb-15fd71ddcb48" providerId="ADAL" clId="{25968B56-998E-465B-A817-17B231C32D17}" dt="2024-06-25T09:00:22.612" v="1687" actId="207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Helen Twomey" userId="ef176716-8ebb-42f3-81eb-15fd71ddcb48" providerId="ADAL" clId="{25968B56-998E-465B-A817-17B231C32D17}" dt="2024-06-25T08:42:21.468" v="437"/>
          <ac:spMkLst>
            <pc:docMk/>
            <pc:sldMk cId="0" sldId="260"/>
            <ac:spMk id="5" creationId="{A3DAB744-D60C-F9AB-D49A-DF5CC2995F43}"/>
          </ac:spMkLst>
        </pc:spChg>
      </pc:sldChg>
      <pc:sldChg chg="addSp modSp add mod">
        <pc:chgData name="Helen Twomey" userId="ef176716-8ebb-42f3-81eb-15fd71ddcb48" providerId="ADAL" clId="{25968B56-998E-465B-A817-17B231C32D17}" dt="2024-06-25T09:00:17.240" v="1686" actId="1076"/>
        <pc:sldMkLst>
          <pc:docMk/>
          <pc:sldMk cId="3098978688" sldId="276"/>
        </pc:sldMkLst>
        <pc:spChg chg="mod">
          <ac:chgData name="Helen Twomey" userId="ef176716-8ebb-42f3-81eb-15fd71ddcb48" providerId="ADAL" clId="{25968B56-998E-465B-A817-17B231C32D17}" dt="2024-06-25T08:53:39.878" v="1243" actId="404"/>
          <ac:spMkLst>
            <pc:docMk/>
            <pc:sldMk cId="3098978688" sldId="276"/>
            <ac:spMk id="2" creationId="{00000000-0000-0000-0000-000000000000}"/>
          </ac:spMkLst>
        </pc:spChg>
        <pc:spChg chg="add mod">
          <ac:chgData name="Helen Twomey" userId="ef176716-8ebb-42f3-81eb-15fd71ddcb48" providerId="ADAL" clId="{25968B56-998E-465B-A817-17B231C32D17}" dt="2024-06-25T09:00:17.240" v="1686" actId="1076"/>
          <ac:spMkLst>
            <pc:docMk/>
            <pc:sldMk cId="3098978688" sldId="276"/>
            <ac:spMk id="6" creationId="{85C0FB77-1259-2EA9-0D41-3E1A30FA59B3}"/>
          </ac:spMkLst>
        </pc:spChg>
      </pc:sldChg>
    </pc:docChg>
  </pc:docChgLst>
  <pc:docChgLst>
    <pc:chgData name="Matthew Bridge" userId="76d9b0b6-8483-4cb9-96fa-e915a9d60022" providerId="ADAL" clId="{ECD25A56-46B3-4B3C-9FDF-7FD4096881F5}"/>
    <pc:docChg chg="custSel addSld delSld modSld">
      <pc:chgData name="Matthew Bridge" userId="76d9b0b6-8483-4cb9-96fa-e915a9d60022" providerId="ADAL" clId="{ECD25A56-46B3-4B3C-9FDF-7FD4096881F5}" dt="2024-08-06T08:58:04.771" v="45" actId="113"/>
      <pc:docMkLst>
        <pc:docMk/>
      </pc:docMkLst>
      <pc:sldChg chg="addSp delSp modSp mod delAnim">
        <pc:chgData name="Matthew Bridge" userId="76d9b0b6-8483-4cb9-96fa-e915a9d60022" providerId="ADAL" clId="{ECD25A56-46B3-4B3C-9FDF-7FD4096881F5}" dt="2024-08-06T08:58:04.771" v="45" actId="113"/>
        <pc:sldMkLst>
          <pc:docMk/>
          <pc:sldMk cId="0" sldId="259"/>
        </pc:sldMkLst>
        <pc:spChg chg="add">
          <ac:chgData name="Matthew Bridge" userId="76d9b0b6-8483-4cb9-96fa-e915a9d60022" providerId="ADAL" clId="{ECD25A56-46B3-4B3C-9FDF-7FD4096881F5}" dt="2024-08-06T08:57:22.404" v="6" actId="11529"/>
          <ac:spMkLst>
            <pc:docMk/>
            <pc:sldMk cId="0" sldId="259"/>
            <ac:spMk id="4" creationId="{C103A324-C860-F96E-19B6-B8C6B7DBF427}"/>
          </ac:spMkLst>
        </pc:spChg>
        <pc:spChg chg="add mod">
          <ac:chgData name="Matthew Bridge" userId="76d9b0b6-8483-4cb9-96fa-e915a9d60022" providerId="ADAL" clId="{ECD25A56-46B3-4B3C-9FDF-7FD4096881F5}" dt="2024-08-06T08:58:04.771" v="45" actId="113"/>
          <ac:spMkLst>
            <pc:docMk/>
            <pc:sldMk cId="0" sldId="259"/>
            <ac:spMk id="7" creationId="{6A389D10-3665-BFCE-1182-67AC916C2A0E}"/>
          </ac:spMkLst>
        </pc:spChg>
        <pc:picChg chg="del">
          <ac:chgData name="Matthew Bridge" userId="76d9b0b6-8483-4cb9-96fa-e915a9d60022" providerId="ADAL" clId="{ECD25A56-46B3-4B3C-9FDF-7FD4096881F5}" dt="2024-08-06T08:57:02.409" v="5" actId="478"/>
          <ac:picMkLst>
            <pc:docMk/>
            <pc:sldMk cId="0" sldId="259"/>
            <ac:picMk id="5" creationId="{F17E0516-A155-9CB4-A94D-D5B2C0C27421}"/>
          </ac:picMkLst>
        </pc:picChg>
      </pc:sldChg>
      <pc:sldChg chg="addSp delSp modSp new del mod">
        <pc:chgData name="Matthew Bridge" userId="76d9b0b6-8483-4cb9-96fa-e915a9d60022" providerId="ADAL" clId="{ECD25A56-46B3-4B3C-9FDF-7FD4096881F5}" dt="2024-08-06T08:56:59.184" v="4" actId="2696"/>
        <pc:sldMkLst>
          <pc:docMk/>
          <pc:sldMk cId="407507944" sldId="277"/>
        </pc:sldMkLst>
        <pc:spChg chg="add del mod">
          <ac:chgData name="Matthew Bridge" userId="76d9b0b6-8483-4cb9-96fa-e915a9d60022" providerId="ADAL" clId="{ECD25A56-46B3-4B3C-9FDF-7FD4096881F5}" dt="2024-08-06T08:56:34.685" v="3" actId="478"/>
          <ac:spMkLst>
            <pc:docMk/>
            <pc:sldMk cId="407507944" sldId="277"/>
            <ac:spMk id="3" creationId="{5793A4A0-DE98-9BA7-AA96-3C6F2253C1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image" Target="../media/image12.svg"/><Relationship Id="rId21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10" Type="http://schemas.openxmlformats.org/officeDocument/2006/relationships/image" Target="../media/image19.png"/><Relationship Id="rId19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.pn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svg"/><Relationship Id="rId7" Type="http://schemas.openxmlformats.org/officeDocument/2006/relationships/image" Target="../media/image3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4.sv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image" Target="../media/image12.svg"/><Relationship Id="rId21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10" Type="http://schemas.openxmlformats.org/officeDocument/2006/relationships/image" Target="../media/image19.png"/><Relationship Id="rId19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.png"/><Relationship Id="rId2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image" Target="../media/image12.svg"/><Relationship Id="rId21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10" Type="http://schemas.openxmlformats.org/officeDocument/2006/relationships/image" Target="../media/image19.png"/><Relationship Id="rId19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image" Target="../media/image12.svg"/><Relationship Id="rId21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10" Type="http://schemas.openxmlformats.org/officeDocument/2006/relationships/image" Target="../media/image19.png"/><Relationship Id="rId19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.png"/><Relationship Id="rId2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2.svg"/><Relationship Id="rId7" Type="http://schemas.openxmlformats.org/officeDocument/2006/relationships/hyperlink" Target="https://tinyurl.com/466vukht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inyurl.com/yc447fzp" TargetMode="Externa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meo.com/995314546?share=copy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tinyurl.com/3t3ua936" TargetMode="External"/><Relationship Id="rId7" Type="http://schemas.openxmlformats.org/officeDocument/2006/relationships/image" Target="../media/image28.svg"/><Relationship Id="rId2" Type="http://schemas.openxmlformats.org/officeDocument/2006/relationships/hyperlink" Target="https://tinyurl.com/mr4eydj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7.png"/><Relationship Id="rId3" Type="http://schemas.openxmlformats.org/officeDocument/2006/relationships/image" Target="../media/image12.svg"/><Relationship Id="rId21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4.svg"/><Relationship Id="rId10" Type="http://schemas.openxmlformats.org/officeDocument/2006/relationships/image" Target="../media/image19.png"/><Relationship Id="rId19" Type="http://schemas.openxmlformats.org/officeDocument/2006/relationships/image" Target="../media/image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3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7645" y="2332639"/>
            <a:ext cx="13368359" cy="658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0"/>
              </a:lnSpc>
            </a:pPr>
            <a:r>
              <a:rPr lang="en-US" sz="12514">
                <a:solidFill>
                  <a:srgbClr val="000000"/>
                </a:solidFill>
                <a:latin typeface="Bushcraft"/>
              </a:rPr>
              <a:t>preparing for workplace experience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16"/>
          <p:cNvSpPr/>
          <p:nvPr/>
        </p:nvSpPr>
        <p:spPr>
          <a:xfrm>
            <a:off x="284560" y="7723564"/>
            <a:ext cx="1999958" cy="1196829"/>
          </a:xfrm>
          <a:custGeom>
            <a:avLst/>
            <a:gdLst/>
            <a:ahLst/>
            <a:cxnLst/>
            <a:rect l="l" t="t" r="r" b="b"/>
            <a:pathLst>
              <a:path w="2732204" h="1680857">
                <a:moveTo>
                  <a:pt x="0" y="0"/>
                </a:moveTo>
                <a:lnTo>
                  <a:pt x="2732204" y="0"/>
                </a:lnTo>
                <a:lnTo>
                  <a:pt x="2732204" y="1680857"/>
                </a:lnTo>
                <a:lnTo>
                  <a:pt x="0" y="168085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B161392F-B6BE-225D-2B92-CFBA464B24B0}"/>
              </a:ext>
            </a:extLst>
          </p:cNvPr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944" y="127358"/>
            <a:ext cx="12605797" cy="90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3"/>
              </a:lnSpc>
            </a:pPr>
            <a:r>
              <a:rPr lang="en-US" sz="5245">
                <a:solidFill>
                  <a:srgbClr val="000000"/>
                </a:solidFill>
                <a:latin typeface="Bushcraft"/>
              </a:rPr>
              <a:t>which skills do you  most want to improve?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3944" y="1474956"/>
            <a:ext cx="9954093" cy="131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dirty="0">
                <a:latin typeface="Montserrat 1"/>
              </a:rPr>
              <a:t>Now that you’ve evaluated where you feel you sit on the skills’ scales, let’s think about which skills you want to improve.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3944" y="3318170"/>
            <a:ext cx="12605797" cy="90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3"/>
              </a:lnSpc>
            </a:pPr>
            <a:r>
              <a:rPr lang="en-US" sz="5245">
                <a:solidFill>
                  <a:srgbClr val="000000"/>
                </a:solidFill>
                <a:latin typeface="Bushcraft"/>
              </a:rPr>
              <a:t>Think about...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469" y="4470275"/>
            <a:ext cx="9954093" cy="3108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101" lvl="1" indent="-267550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latin typeface="Montserrat 1"/>
              </a:rPr>
              <a:t>Which skills are most important to you to improve.</a:t>
            </a:r>
          </a:p>
          <a:p>
            <a:pPr marL="535101" lvl="1" indent="-267550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latin typeface="Montserrat 1"/>
              </a:rPr>
              <a:t>Is there anything that feels impossible?</a:t>
            </a:r>
          </a:p>
          <a:p>
            <a:pPr marL="535101" lvl="1" indent="-267550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latin typeface="Montserrat 1"/>
              </a:rPr>
              <a:t>Is there anything you feel confident you can develop on your own BEFORE your workplace experience?</a:t>
            </a:r>
          </a:p>
          <a:p>
            <a:pPr marL="535101" lvl="1" indent="-267550" algn="l">
              <a:lnSpc>
                <a:spcPts val="3469"/>
              </a:lnSpc>
              <a:buFont typeface="Arial"/>
              <a:buChar char="•"/>
            </a:pPr>
            <a:r>
              <a:rPr lang="en-US" sz="2478" dirty="0">
                <a:latin typeface="Montserrat 1"/>
              </a:rPr>
              <a:t>Is there anything you think you’d need to be on the placement to develop?</a:t>
            </a:r>
          </a:p>
          <a:p>
            <a:pPr algn="l">
              <a:lnSpc>
                <a:spcPts val="3469"/>
              </a:lnSpc>
            </a:pPr>
            <a:endParaRPr lang="en-US" sz="2478" dirty="0">
              <a:latin typeface="Montserrat 1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078617" y="1436107"/>
            <a:ext cx="5256883" cy="7435478"/>
          </a:xfrm>
          <a:custGeom>
            <a:avLst/>
            <a:gdLst/>
            <a:ahLst/>
            <a:cxnLst/>
            <a:rect l="l" t="t" r="r" b="b"/>
            <a:pathLst>
              <a:path w="5256883" h="7435478">
                <a:moveTo>
                  <a:pt x="0" y="0"/>
                </a:moveTo>
                <a:lnTo>
                  <a:pt x="5256883" y="0"/>
                </a:lnTo>
                <a:lnTo>
                  <a:pt x="5256883" y="7435477"/>
                </a:lnTo>
                <a:lnTo>
                  <a:pt x="0" y="74354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8222" y="3367057"/>
            <a:ext cx="9263401" cy="29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1"/>
              </a:lnSpc>
            </a:pPr>
            <a:r>
              <a:rPr lang="en-US" sz="8379">
                <a:solidFill>
                  <a:srgbClr val="000000"/>
                </a:solidFill>
                <a:latin typeface="Bushcraft"/>
              </a:rPr>
              <a:t>developing your skills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944" y="127358"/>
            <a:ext cx="17333730" cy="90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3"/>
              </a:lnSpc>
            </a:pPr>
            <a:r>
              <a:rPr lang="en-US" sz="5245">
                <a:solidFill>
                  <a:srgbClr val="000000"/>
                </a:solidFill>
                <a:latin typeface="Bushcraft"/>
              </a:rPr>
              <a:t>developing your skills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3944" y="1455906"/>
            <a:ext cx="17556935" cy="107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8">
                <a:solidFill>
                  <a:srgbClr val="000000"/>
                </a:solidFill>
                <a:latin typeface="Montserrat 1"/>
              </a:rPr>
              <a:t>Now that you have identified your strengths and what you could improve, how do you do it?  A great opportunity to do this is during your </a:t>
            </a:r>
            <a:r>
              <a:rPr lang="en-US" sz="3078">
                <a:solidFill>
                  <a:srgbClr val="F38120"/>
                </a:solidFill>
                <a:latin typeface="Montserrat 1"/>
              </a:rPr>
              <a:t>workplace experience</a:t>
            </a:r>
            <a:r>
              <a:rPr lang="en-US" sz="3078">
                <a:solidFill>
                  <a:srgbClr val="000000"/>
                </a:solidFill>
                <a:latin typeface="Montserrat 1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3944" y="3231454"/>
            <a:ext cx="17556935" cy="161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8">
                <a:solidFill>
                  <a:srgbClr val="000000"/>
                </a:solidFill>
                <a:latin typeface="Montserrat 1"/>
              </a:rPr>
              <a:t>There are some things it will be important you think about </a:t>
            </a:r>
            <a:r>
              <a:rPr lang="en-US" sz="3078">
                <a:solidFill>
                  <a:srgbClr val="F38120"/>
                </a:solidFill>
                <a:latin typeface="Montserrat 1"/>
              </a:rPr>
              <a:t>BEFORE</a:t>
            </a:r>
            <a:r>
              <a:rPr lang="en-US" sz="3078">
                <a:solidFill>
                  <a:srgbClr val="000000"/>
                </a:solidFill>
                <a:latin typeface="Montserrat 1"/>
              </a:rPr>
              <a:t> workplace experience, so you have the best chance of impressing the employer in the way we saw in the film.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944" y="5549928"/>
            <a:ext cx="17556935" cy="107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8">
                <a:solidFill>
                  <a:srgbClr val="000000"/>
                </a:solidFill>
                <a:latin typeface="Montserrat 1"/>
              </a:rPr>
              <a:t>There are other things you could build on </a:t>
            </a:r>
            <a:r>
              <a:rPr lang="en-US" sz="3078">
                <a:solidFill>
                  <a:srgbClr val="F38120"/>
                </a:solidFill>
                <a:latin typeface="Montserrat 1"/>
              </a:rPr>
              <a:t>DURING</a:t>
            </a:r>
            <a:r>
              <a:rPr lang="en-US" sz="3078">
                <a:solidFill>
                  <a:srgbClr val="000000"/>
                </a:solidFill>
                <a:latin typeface="Montserrat 1"/>
              </a:rPr>
              <a:t> your workplace experience placement.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3944" y="7325476"/>
            <a:ext cx="17556935" cy="531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9"/>
              </a:lnSpc>
            </a:pPr>
            <a:r>
              <a:rPr lang="en-US" sz="3078">
                <a:solidFill>
                  <a:srgbClr val="000000"/>
                </a:solidFill>
                <a:latin typeface="Montserrat 1"/>
              </a:rPr>
              <a:t>Let’s have a look at some of them now...</a:t>
            </a:r>
          </a:p>
        </p:txBody>
      </p:sp>
      <p:sp>
        <p:nvSpPr>
          <p:cNvPr id="7" name="Freeform 7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5183" y="1998851"/>
            <a:ext cx="13198625" cy="4114551"/>
            <a:chOff x="0" y="0"/>
            <a:chExt cx="17598166" cy="5486068"/>
          </a:xfrm>
        </p:grpSpPr>
        <p:sp>
          <p:nvSpPr>
            <p:cNvPr id="3" name="Freeform 3"/>
            <p:cNvSpPr/>
            <p:nvPr/>
          </p:nvSpPr>
          <p:spPr>
            <a:xfrm>
              <a:off x="14034299" y="1010374"/>
              <a:ext cx="2083634" cy="2287423"/>
            </a:xfrm>
            <a:custGeom>
              <a:avLst/>
              <a:gdLst/>
              <a:ahLst/>
              <a:cxnLst/>
              <a:rect l="l" t="t" r="r" b="b"/>
              <a:pathLst>
                <a:path w="2083634" h="2287423">
                  <a:moveTo>
                    <a:pt x="0" y="0"/>
                  </a:moveTo>
                  <a:lnTo>
                    <a:pt x="2083635" y="0"/>
                  </a:lnTo>
                  <a:lnTo>
                    <a:pt x="2083635" y="2287423"/>
                  </a:lnTo>
                  <a:lnTo>
                    <a:pt x="0" y="228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59594" y="1010374"/>
              <a:ext cx="2083634" cy="2287423"/>
            </a:xfrm>
            <a:custGeom>
              <a:avLst/>
              <a:gdLst/>
              <a:ahLst/>
              <a:cxnLst/>
              <a:rect l="l" t="t" r="r" b="b"/>
              <a:pathLst>
                <a:path w="2083634" h="2287423">
                  <a:moveTo>
                    <a:pt x="0" y="0"/>
                  </a:moveTo>
                  <a:lnTo>
                    <a:pt x="2083635" y="0"/>
                  </a:lnTo>
                  <a:lnTo>
                    <a:pt x="2083635" y="2287423"/>
                  </a:lnTo>
                  <a:lnTo>
                    <a:pt x="0" y="228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5477449" y="1764031"/>
              <a:ext cx="6569332" cy="780108"/>
            </a:xfrm>
            <a:custGeom>
              <a:avLst/>
              <a:gdLst/>
              <a:ahLst/>
              <a:cxnLst/>
              <a:rect l="l" t="t" r="r" b="b"/>
              <a:pathLst>
                <a:path w="6569332" h="780108">
                  <a:moveTo>
                    <a:pt x="0" y="0"/>
                  </a:moveTo>
                  <a:lnTo>
                    <a:pt x="6569333" y="0"/>
                  </a:lnTo>
                  <a:lnTo>
                    <a:pt x="6569333" y="780109"/>
                  </a:lnTo>
                  <a:lnTo>
                    <a:pt x="0" y="7801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35697" y="-85725"/>
              <a:ext cx="8277918" cy="909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24"/>
                </a:lnSpc>
              </a:pPr>
              <a:r>
                <a:rPr lang="en-US" sz="4160">
                  <a:solidFill>
                    <a:srgbClr val="000000"/>
                  </a:solidFill>
                  <a:latin typeface="Bushcraft"/>
                </a:rPr>
                <a:t>confidence: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43462"/>
              <a:ext cx="5194297" cy="1629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2"/>
                </a:lnSpc>
              </a:pPr>
              <a:r>
                <a:rPr lang="en-US" sz="1808">
                  <a:solidFill>
                    <a:srgbClr val="000000"/>
                  </a:solidFill>
                  <a:latin typeface="Montserrat 2"/>
                </a:rPr>
                <a:t>Willing to meet new people, happy and able to hold conversations with peers, managers and customers/clients.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403869" y="3443462"/>
              <a:ext cx="5194297" cy="204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2"/>
                </a:lnSpc>
              </a:pPr>
              <a:r>
                <a:rPr lang="en-US" sz="1808">
                  <a:solidFill>
                    <a:srgbClr val="000000"/>
                  </a:solidFill>
                  <a:latin typeface="Montserrat 2"/>
                </a:rPr>
                <a:t>Doesn’t enjoy meeting new people, struggles with making conversation with someone they don’t know, especially in a work context.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5533" y="7909133"/>
            <a:ext cx="17556935" cy="86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Montserrat 1"/>
              </a:rPr>
              <a:t>What can you do before your workplace experience?</a:t>
            </a:r>
          </a:p>
          <a:p>
            <a:pPr algn="ctr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Montserrat 1"/>
              </a:rPr>
              <a:t>What can you do during your workplace experience?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23891" y="7817178"/>
            <a:ext cx="906403" cy="959156"/>
          </a:xfrm>
          <a:custGeom>
            <a:avLst/>
            <a:gdLst/>
            <a:ahLst/>
            <a:cxnLst/>
            <a:rect l="l" t="t" r="r" b="b"/>
            <a:pathLst>
              <a:path w="906403" h="959156">
                <a:moveTo>
                  <a:pt x="0" y="0"/>
                </a:moveTo>
                <a:lnTo>
                  <a:pt x="906403" y="0"/>
                </a:lnTo>
                <a:lnTo>
                  <a:pt x="906403" y="959156"/>
                </a:lnTo>
                <a:lnTo>
                  <a:pt x="0" y="9591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23944" y="127358"/>
            <a:ext cx="19069396" cy="181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F38120"/>
                </a:solidFill>
                <a:latin typeface="Bushcraft"/>
              </a:rPr>
              <a:t>how to develop your skills before or during </a:t>
            </a:r>
          </a:p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F38120"/>
                </a:solidFill>
                <a:latin typeface="Bushcraft"/>
              </a:rPr>
              <a:t>workplace experience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5533" y="7032965"/>
            <a:ext cx="17556935" cy="90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F38120"/>
                </a:solidFill>
                <a:latin typeface="Bushcraft"/>
              </a:rPr>
              <a:t>before?  during?  or both?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180517" y="7744273"/>
            <a:ext cx="906403" cy="959156"/>
          </a:xfrm>
          <a:custGeom>
            <a:avLst/>
            <a:gdLst/>
            <a:ahLst/>
            <a:cxnLst/>
            <a:rect l="l" t="t" r="r" b="b"/>
            <a:pathLst>
              <a:path w="906403" h="959156">
                <a:moveTo>
                  <a:pt x="0" y="0"/>
                </a:moveTo>
                <a:lnTo>
                  <a:pt x="906403" y="0"/>
                </a:lnTo>
                <a:lnTo>
                  <a:pt x="906403" y="959157"/>
                </a:lnTo>
                <a:lnTo>
                  <a:pt x="0" y="9591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6792" y="1859835"/>
            <a:ext cx="7184284" cy="5442095"/>
          </a:xfrm>
          <a:custGeom>
            <a:avLst/>
            <a:gdLst/>
            <a:ahLst/>
            <a:cxnLst/>
            <a:rect l="l" t="t" r="r" b="b"/>
            <a:pathLst>
              <a:path w="7184284" h="5442095">
                <a:moveTo>
                  <a:pt x="0" y="0"/>
                </a:moveTo>
                <a:lnTo>
                  <a:pt x="7184284" y="0"/>
                </a:lnTo>
                <a:lnTo>
                  <a:pt x="7184284" y="5442095"/>
                </a:lnTo>
                <a:lnTo>
                  <a:pt x="0" y="5442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23944" y="127358"/>
            <a:ext cx="17333730" cy="89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F38120"/>
                </a:solidFill>
                <a:latin typeface="Bushcraft"/>
              </a:rPr>
              <a:t>how to ask employers to help you develop your skills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58069" y="2285973"/>
            <a:ext cx="5739907" cy="2789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</a:pPr>
            <a:r>
              <a:rPr lang="en-US" sz="2643">
                <a:solidFill>
                  <a:srgbClr val="000000"/>
                </a:solidFill>
                <a:latin typeface="Montserrat 1"/>
              </a:rPr>
              <a:t>Everyone at this organisation is great at talking to customers!  I’ve often felt nervous about talking to new people. Would it be okay to sit in a couple of meetings and get some ideas?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9630543" y="1822945"/>
            <a:ext cx="7184284" cy="5442095"/>
          </a:xfrm>
          <a:custGeom>
            <a:avLst/>
            <a:gdLst/>
            <a:ahLst/>
            <a:cxnLst/>
            <a:rect l="l" t="t" r="r" b="b"/>
            <a:pathLst>
              <a:path w="7184284" h="5442095">
                <a:moveTo>
                  <a:pt x="7184284" y="0"/>
                </a:moveTo>
                <a:lnTo>
                  <a:pt x="0" y="0"/>
                </a:lnTo>
                <a:lnTo>
                  <a:pt x="0" y="5442095"/>
                </a:lnTo>
                <a:lnTo>
                  <a:pt x="7184284" y="5442095"/>
                </a:lnTo>
                <a:lnTo>
                  <a:pt x="7184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10635601" y="2684971"/>
            <a:ext cx="5739907" cy="185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1"/>
              </a:lnSpc>
            </a:pPr>
            <a:r>
              <a:rPr lang="en-US" sz="2643">
                <a:solidFill>
                  <a:srgbClr val="000000"/>
                </a:solidFill>
                <a:latin typeface="Montserrat 1"/>
              </a:rPr>
              <a:t>I don’t think I’m very good at talking to new people.  Can I practise on one of your customers?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13426" y="7978205"/>
            <a:ext cx="12234233" cy="196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8"/>
              </a:lnSpc>
            </a:pPr>
            <a:r>
              <a:rPr lang="en-US" sz="5592">
                <a:solidFill>
                  <a:srgbClr val="000000"/>
                </a:solidFill>
                <a:latin typeface="Bushcraft"/>
              </a:rPr>
              <a:t>which might get the best response?</a:t>
            </a:r>
          </a:p>
          <a:p>
            <a:pPr algn="ctr">
              <a:lnSpc>
                <a:spcPts val="7828"/>
              </a:lnSpc>
            </a:pPr>
            <a:r>
              <a:rPr lang="en-US" sz="5592">
                <a:solidFill>
                  <a:srgbClr val="000000"/>
                </a:solidFill>
                <a:latin typeface="Bushcraft"/>
              </a:rPr>
              <a:t>Why?</a:t>
            </a:r>
          </a:p>
        </p:txBody>
      </p:sp>
      <p:sp>
        <p:nvSpPr>
          <p:cNvPr id="8" name="Freeform 8"/>
          <p:cNvSpPr/>
          <p:nvPr/>
        </p:nvSpPr>
        <p:spPr>
          <a:xfrm>
            <a:off x="16453862" y="8692337"/>
            <a:ext cx="1138782" cy="1250160"/>
          </a:xfrm>
          <a:custGeom>
            <a:avLst/>
            <a:gdLst/>
            <a:ahLst/>
            <a:cxnLst/>
            <a:rect l="l" t="t" r="r" b="b"/>
            <a:pathLst>
              <a:path w="1138782" h="1250160">
                <a:moveTo>
                  <a:pt x="0" y="0"/>
                </a:moveTo>
                <a:lnTo>
                  <a:pt x="1138782" y="0"/>
                </a:lnTo>
                <a:lnTo>
                  <a:pt x="1138782" y="1250160"/>
                </a:lnTo>
                <a:lnTo>
                  <a:pt x="0" y="12501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6126702" y="8073455"/>
            <a:ext cx="1793103" cy="51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4"/>
              </a:lnSpc>
            </a:pPr>
            <a:r>
              <a:rPr lang="en-US" sz="3031">
                <a:solidFill>
                  <a:srgbClr val="000000"/>
                </a:solidFill>
                <a:latin typeface="Bushcraft"/>
              </a:rPr>
              <a:t>confidence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443" y="2050000"/>
            <a:ext cx="13222104" cy="3883360"/>
            <a:chOff x="0" y="0"/>
            <a:chExt cx="17629472" cy="5177813"/>
          </a:xfrm>
        </p:grpSpPr>
        <p:sp>
          <p:nvSpPr>
            <p:cNvPr id="3" name="Freeform 3"/>
            <p:cNvSpPr/>
            <p:nvPr/>
          </p:nvSpPr>
          <p:spPr>
            <a:xfrm>
              <a:off x="1449319" y="1308647"/>
              <a:ext cx="2078471" cy="2281755"/>
            </a:xfrm>
            <a:custGeom>
              <a:avLst/>
              <a:gdLst/>
              <a:ahLst/>
              <a:cxnLst/>
              <a:rect l="l" t="t" r="r" b="b"/>
              <a:pathLst>
                <a:path w="2078471" h="2281755">
                  <a:moveTo>
                    <a:pt x="0" y="0"/>
                  </a:moveTo>
                  <a:lnTo>
                    <a:pt x="2078471" y="0"/>
                  </a:lnTo>
                  <a:lnTo>
                    <a:pt x="2078471" y="2281755"/>
                  </a:lnTo>
                  <a:lnTo>
                    <a:pt x="0" y="228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924610" y="1308647"/>
              <a:ext cx="2078471" cy="2281755"/>
            </a:xfrm>
            <a:custGeom>
              <a:avLst/>
              <a:gdLst/>
              <a:ahLst/>
              <a:cxnLst/>
              <a:rect l="l" t="t" r="r" b="b"/>
              <a:pathLst>
                <a:path w="2078471" h="2281755">
                  <a:moveTo>
                    <a:pt x="0" y="0"/>
                  </a:moveTo>
                  <a:lnTo>
                    <a:pt x="2078472" y="0"/>
                  </a:lnTo>
                  <a:lnTo>
                    <a:pt x="2078472" y="2281755"/>
                  </a:lnTo>
                  <a:lnTo>
                    <a:pt x="0" y="228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5463877" y="2060437"/>
              <a:ext cx="6553054" cy="778175"/>
            </a:xfrm>
            <a:custGeom>
              <a:avLst/>
              <a:gdLst/>
              <a:ahLst/>
              <a:cxnLst/>
              <a:rect l="l" t="t" r="r" b="b"/>
              <a:pathLst>
                <a:path w="6553054" h="778175">
                  <a:moveTo>
                    <a:pt x="0" y="0"/>
                  </a:moveTo>
                  <a:lnTo>
                    <a:pt x="6553053" y="0"/>
                  </a:lnTo>
                  <a:lnTo>
                    <a:pt x="6553053" y="778176"/>
                  </a:lnTo>
                  <a:lnTo>
                    <a:pt x="0" y="77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34866" y="-85725"/>
              <a:ext cx="8257405" cy="907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09"/>
                </a:lnSpc>
              </a:pPr>
              <a:r>
                <a:rPr lang="en-US" sz="4149">
                  <a:solidFill>
                    <a:srgbClr val="000000"/>
                  </a:solidFill>
                  <a:latin typeface="Bushcraft"/>
                </a:rPr>
                <a:t>Motivation &amp; ambition: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552302"/>
              <a:ext cx="5181426" cy="1213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5"/>
                </a:lnSpc>
              </a:pPr>
              <a:r>
                <a:rPr lang="en-US" sz="1804">
                  <a:solidFill>
                    <a:srgbClr val="000000"/>
                  </a:solidFill>
                  <a:latin typeface="Montserrat 2"/>
                </a:rPr>
                <a:t>Actively participates, shows enthusiasm and is always pursuing aspirations and goals.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448046" y="3552302"/>
              <a:ext cx="5181426" cy="1625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5"/>
                </a:lnSpc>
              </a:pPr>
              <a:r>
                <a:rPr lang="en-US" sz="1804">
                  <a:solidFill>
                    <a:srgbClr val="000000"/>
                  </a:solidFill>
                  <a:latin typeface="Montserrat 2"/>
                </a:rPr>
                <a:t>Doesn’t get involved unless made to, never enthusiastic, does nothing to contribute to their future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23944" y="127358"/>
            <a:ext cx="19069396" cy="1819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CD0067"/>
                </a:solidFill>
                <a:latin typeface="Bushcraft"/>
              </a:rPr>
              <a:t>how to develop your skills before or during </a:t>
            </a:r>
          </a:p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CD0067"/>
                </a:solidFill>
                <a:latin typeface="Bushcraft"/>
              </a:rPr>
              <a:t>workplace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533" y="7994858"/>
            <a:ext cx="17556935" cy="860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Montserrat 1"/>
              </a:rPr>
              <a:t>What can you do before your workplace experience?</a:t>
            </a:r>
          </a:p>
          <a:p>
            <a:pPr algn="ctr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Montserrat 1"/>
              </a:rPr>
              <a:t>What can you do during your workplace experience?</a:t>
            </a:r>
          </a:p>
        </p:txBody>
      </p:sp>
      <p:sp>
        <p:nvSpPr>
          <p:cNvPr id="11" name="Freeform 11"/>
          <p:cNvSpPr/>
          <p:nvPr/>
        </p:nvSpPr>
        <p:spPr>
          <a:xfrm>
            <a:off x="3123891" y="7902903"/>
            <a:ext cx="906403" cy="959156"/>
          </a:xfrm>
          <a:custGeom>
            <a:avLst/>
            <a:gdLst/>
            <a:ahLst/>
            <a:cxnLst/>
            <a:rect l="l" t="t" r="r" b="b"/>
            <a:pathLst>
              <a:path w="906403" h="959156">
                <a:moveTo>
                  <a:pt x="0" y="0"/>
                </a:moveTo>
                <a:lnTo>
                  <a:pt x="906403" y="0"/>
                </a:lnTo>
                <a:lnTo>
                  <a:pt x="906403" y="959156"/>
                </a:lnTo>
                <a:lnTo>
                  <a:pt x="0" y="9591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65533" y="7118690"/>
            <a:ext cx="17556935" cy="90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CD0067"/>
                </a:solidFill>
                <a:latin typeface="Bushcraft"/>
              </a:rPr>
              <a:t>before?  during?  or both?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180517" y="7829998"/>
            <a:ext cx="906403" cy="959156"/>
          </a:xfrm>
          <a:custGeom>
            <a:avLst/>
            <a:gdLst/>
            <a:ahLst/>
            <a:cxnLst/>
            <a:rect l="l" t="t" r="r" b="b"/>
            <a:pathLst>
              <a:path w="906403" h="959156">
                <a:moveTo>
                  <a:pt x="0" y="0"/>
                </a:moveTo>
                <a:lnTo>
                  <a:pt x="906403" y="0"/>
                </a:lnTo>
                <a:lnTo>
                  <a:pt x="906403" y="959157"/>
                </a:lnTo>
                <a:lnTo>
                  <a:pt x="0" y="95915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6792" y="1859835"/>
            <a:ext cx="7184284" cy="5442095"/>
          </a:xfrm>
          <a:custGeom>
            <a:avLst/>
            <a:gdLst/>
            <a:ahLst/>
            <a:cxnLst/>
            <a:rect l="l" t="t" r="r" b="b"/>
            <a:pathLst>
              <a:path w="7184284" h="5442095">
                <a:moveTo>
                  <a:pt x="0" y="0"/>
                </a:moveTo>
                <a:lnTo>
                  <a:pt x="7184284" y="0"/>
                </a:lnTo>
                <a:lnTo>
                  <a:pt x="7184284" y="5442095"/>
                </a:lnTo>
                <a:lnTo>
                  <a:pt x="0" y="5442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23944" y="127358"/>
            <a:ext cx="17333730" cy="89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CD0067"/>
                </a:solidFill>
                <a:latin typeface="Bushcraft"/>
              </a:rPr>
              <a:t>how to ask employers to help you develop your skills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9630543" y="1822945"/>
            <a:ext cx="7184284" cy="5442095"/>
          </a:xfrm>
          <a:custGeom>
            <a:avLst/>
            <a:gdLst/>
            <a:ahLst/>
            <a:cxnLst/>
            <a:rect l="l" t="t" r="r" b="b"/>
            <a:pathLst>
              <a:path w="7184284" h="5442095">
                <a:moveTo>
                  <a:pt x="7184284" y="0"/>
                </a:moveTo>
                <a:lnTo>
                  <a:pt x="0" y="0"/>
                </a:lnTo>
                <a:lnTo>
                  <a:pt x="0" y="5442095"/>
                </a:lnTo>
                <a:lnTo>
                  <a:pt x="7184284" y="5442095"/>
                </a:lnTo>
                <a:lnTo>
                  <a:pt x="718428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513426" y="7978205"/>
            <a:ext cx="12234233" cy="196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8"/>
              </a:lnSpc>
            </a:pPr>
            <a:r>
              <a:rPr lang="en-US" sz="5592">
                <a:solidFill>
                  <a:srgbClr val="000000"/>
                </a:solidFill>
                <a:latin typeface="Bushcraft"/>
              </a:rPr>
              <a:t>which might get the best response?</a:t>
            </a:r>
          </a:p>
          <a:p>
            <a:pPr algn="ctr">
              <a:lnSpc>
                <a:spcPts val="7828"/>
              </a:lnSpc>
            </a:pPr>
            <a:r>
              <a:rPr lang="en-US" sz="5592">
                <a:solidFill>
                  <a:srgbClr val="000000"/>
                </a:solidFill>
                <a:latin typeface="Bushcraft"/>
              </a:rPr>
              <a:t>Why?</a:t>
            </a:r>
          </a:p>
        </p:txBody>
      </p:sp>
      <p:sp>
        <p:nvSpPr>
          <p:cNvPr id="6" name="Freeform 6"/>
          <p:cNvSpPr/>
          <p:nvPr/>
        </p:nvSpPr>
        <p:spPr>
          <a:xfrm>
            <a:off x="16180745" y="8826758"/>
            <a:ext cx="1139190" cy="1250608"/>
          </a:xfrm>
          <a:custGeom>
            <a:avLst/>
            <a:gdLst/>
            <a:ahLst/>
            <a:cxnLst/>
            <a:rect l="l" t="t" r="r" b="b"/>
            <a:pathLst>
              <a:path w="1139190" h="1250608">
                <a:moveTo>
                  <a:pt x="0" y="0"/>
                </a:moveTo>
                <a:lnTo>
                  <a:pt x="1139190" y="0"/>
                </a:lnTo>
                <a:lnTo>
                  <a:pt x="1139190" y="1250608"/>
                </a:lnTo>
                <a:lnTo>
                  <a:pt x="0" y="1250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5473258" y="7910012"/>
            <a:ext cx="2683138" cy="888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2"/>
              </a:lnSpc>
            </a:pPr>
            <a:r>
              <a:rPr lang="en-US" sz="2530">
                <a:solidFill>
                  <a:srgbClr val="000000"/>
                </a:solidFill>
                <a:latin typeface="Bushcraft"/>
              </a:rPr>
              <a:t>Motivation &amp; ambition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8069" y="2427769"/>
            <a:ext cx="5739907" cy="2793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1"/>
              </a:lnSpc>
            </a:pPr>
            <a:r>
              <a:rPr lang="en-US" sz="2643">
                <a:solidFill>
                  <a:srgbClr val="000000"/>
                </a:solidFill>
                <a:latin typeface="Montserrat 1"/>
              </a:rPr>
              <a:t>One of my goals is to present at a meeting by the end of this year - is this something I could do while I’m here, with what I’m presenting checked before, of course?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21326" y="2484919"/>
            <a:ext cx="5739907" cy="2326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1"/>
              </a:lnSpc>
            </a:pPr>
            <a:r>
              <a:rPr lang="en-US" sz="2643">
                <a:solidFill>
                  <a:srgbClr val="000000"/>
                </a:solidFill>
                <a:latin typeface="Montserrat 1"/>
              </a:rPr>
              <a:t>I don’t really have any goals, is there anything you can think of that I should try and achieve?  What have other work experience people done?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944" y="127358"/>
            <a:ext cx="17333730" cy="89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000000"/>
                </a:solidFill>
                <a:latin typeface="Bushcraft"/>
              </a:rPr>
              <a:t>how to ask employers to help you develop your skills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9197" y="1570332"/>
            <a:ext cx="16357920" cy="86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>
                <a:solidFill>
                  <a:srgbClr val="000000"/>
                </a:solidFill>
                <a:latin typeface="Montserrat 1"/>
              </a:rPr>
              <a:t>Now think about how you could ask your employer to improve your skills in the areas on the worksheet:</a:t>
            </a:r>
          </a:p>
        </p:txBody>
      </p:sp>
      <p:sp>
        <p:nvSpPr>
          <p:cNvPr id="4" name="Freeform 4"/>
          <p:cNvSpPr/>
          <p:nvPr/>
        </p:nvSpPr>
        <p:spPr>
          <a:xfrm>
            <a:off x="6355646" y="2280064"/>
            <a:ext cx="5270326" cy="7454492"/>
          </a:xfrm>
          <a:custGeom>
            <a:avLst/>
            <a:gdLst/>
            <a:ahLst/>
            <a:cxnLst/>
            <a:rect l="l" t="t" r="r" b="b"/>
            <a:pathLst>
              <a:path w="5270326" h="7454492">
                <a:moveTo>
                  <a:pt x="0" y="0"/>
                </a:moveTo>
                <a:lnTo>
                  <a:pt x="5270326" y="0"/>
                </a:lnTo>
                <a:lnTo>
                  <a:pt x="5270326" y="7454492"/>
                </a:lnTo>
                <a:lnTo>
                  <a:pt x="0" y="7454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7645" y="2332639"/>
            <a:ext cx="13368359" cy="658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0"/>
              </a:lnSpc>
            </a:pPr>
            <a:r>
              <a:rPr lang="en-US" sz="12514">
                <a:solidFill>
                  <a:srgbClr val="000000"/>
                </a:solidFill>
                <a:latin typeface="Bushcraft"/>
              </a:rPr>
              <a:t>preparing for workplace experience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7689" y="4570737"/>
            <a:ext cx="1847220" cy="2323547"/>
          </a:xfrm>
          <a:custGeom>
            <a:avLst/>
            <a:gdLst/>
            <a:ahLst/>
            <a:cxnLst/>
            <a:rect l="l" t="t" r="r" b="b"/>
            <a:pathLst>
              <a:path w="1847220" h="2323547">
                <a:moveTo>
                  <a:pt x="0" y="0"/>
                </a:moveTo>
                <a:lnTo>
                  <a:pt x="1847220" y="0"/>
                </a:lnTo>
                <a:lnTo>
                  <a:pt x="1847220" y="2323547"/>
                </a:lnTo>
                <a:lnTo>
                  <a:pt x="0" y="232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77135" y="127358"/>
            <a:ext cx="17333730" cy="89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>
                <a:solidFill>
                  <a:srgbClr val="CD0067"/>
                </a:solidFill>
                <a:latin typeface="Bushcraft"/>
              </a:rPr>
              <a:t>how to prepare for your workplace experience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46762" y="3195417"/>
            <a:ext cx="14116115" cy="554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Get in touch with the </a:t>
            </a:r>
            <a:r>
              <a:rPr lang="en-US" sz="2459" dirty="0" err="1">
                <a:latin typeface="Montserrat 1"/>
              </a:rPr>
              <a:t>organisation</a:t>
            </a:r>
            <a:r>
              <a:rPr lang="en-US" sz="2459" dirty="0">
                <a:latin typeface="Montserrat 1"/>
              </a:rPr>
              <a:t> before your placement.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See if you can attend a pre-placement meeting.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Research the </a:t>
            </a:r>
            <a:r>
              <a:rPr lang="en-US" sz="2459" dirty="0" err="1">
                <a:latin typeface="Montserrat 1"/>
              </a:rPr>
              <a:t>organisation</a:t>
            </a:r>
            <a:r>
              <a:rPr lang="en-US" sz="2459" dirty="0">
                <a:latin typeface="Montserrat 1"/>
              </a:rPr>
              <a:t>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Find out what you should wear and get prepared.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Find out what you might need to bring, for example would they like you to bring in a CV?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Plan your journey.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Find out who to ask for when you arrive.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Think about positive body language.</a:t>
            </a:r>
          </a:p>
          <a:p>
            <a:pPr marL="531041" lvl="1" indent="-265521" algn="l">
              <a:lnSpc>
                <a:spcPts val="4427"/>
              </a:lnSpc>
              <a:buFont typeface="Arial"/>
              <a:buChar char="•"/>
            </a:pPr>
            <a:r>
              <a:rPr lang="en-US" sz="2459" dirty="0">
                <a:latin typeface="Montserrat 1"/>
              </a:rPr>
              <a:t>Be ready to share any skills you’d like to develop.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9834" y="1500324"/>
            <a:ext cx="17048332" cy="142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2678" dirty="0">
                <a:latin typeface="Montserrat 1"/>
              </a:rPr>
              <a:t>Make sure you have taken on board all of the instructions and information you’ve been given by your school or college. Lots of the information below may have been </a:t>
            </a:r>
            <a:r>
              <a:rPr lang="en-US" sz="2678" dirty="0" err="1">
                <a:latin typeface="Montserrat 1"/>
              </a:rPr>
              <a:t>organised</a:t>
            </a:r>
            <a:r>
              <a:rPr lang="en-US" sz="2678" dirty="0">
                <a:latin typeface="Montserrat 1"/>
              </a:rPr>
              <a:t> for you.  But if not:</a:t>
            </a:r>
          </a:p>
        </p:txBody>
      </p:sp>
      <p:sp>
        <p:nvSpPr>
          <p:cNvPr id="6" name="Freeform 6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3304" y="2838601"/>
            <a:ext cx="11021392" cy="442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2"/>
              </a:lnSpc>
            </a:pPr>
            <a:r>
              <a:rPr lang="en-US" sz="8380">
                <a:solidFill>
                  <a:srgbClr val="000000"/>
                </a:solidFill>
                <a:latin typeface="Bushcraft"/>
              </a:rPr>
              <a:t>what impresses employers during workplace experience?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57645" y="2332639"/>
            <a:ext cx="13368359" cy="6587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20"/>
              </a:lnSpc>
            </a:pPr>
            <a:r>
              <a:rPr lang="en-US" sz="12514">
                <a:solidFill>
                  <a:srgbClr val="000000"/>
                </a:solidFill>
                <a:latin typeface="Bushcraft"/>
              </a:rPr>
              <a:t>post workplace experience</a:t>
            </a:r>
          </a:p>
          <a:p>
            <a:pPr algn="ctr">
              <a:lnSpc>
                <a:spcPts val="17520"/>
              </a:lnSpc>
            </a:pPr>
            <a:r>
              <a:rPr lang="en-US" sz="12514">
                <a:solidFill>
                  <a:srgbClr val="000000"/>
                </a:solidFill>
                <a:latin typeface="Bushcraft"/>
              </a:rPr>
              <a:t>survey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450" y="1477690"/>
            <a:ext cx="17259300" cy="502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3"/>
              </a:lnSpc>
            </a:pPr>
            <a:r>
              <a:rPr lang="en-US" sz="2845">
                <a:solidFill>
                  <a:srgbClr val="000000"/>
                </a:solidFill>
                <a:latin typeface="Montserrat 1"/>
              </a:rPr>
              <a:t>We’d like you to complete this anonymous survey, which asks some questions about you, your careers knowledge and skills now that you’ve completed your workplace experience.</a:t>
            </a:r>
          </a:p>
          <a:p>
            <a:pPr algn="l">
              <a:lnSpc>
                <a:spcPts val="3983"/>
              </a:lnSpc>
            </a:pPr>
            <a:endParaRPr lang="en-US" sz="2845">
              <a:solidFill>
                <a:srgbClr val="000000"/>
              </a:solidFill>
              <a:latin typeface="Montserrat 1"/>
            </a:endParaRPr>
          </a:p>
          <a:p>
            <a:pPr algn="l">
              <a:lnSpc>
                <a:spcPts val="3983"/>
              </a:lnSpc>
            </a:pPr>
            <a:r>
              <a:rPr lang="en-US" sz="2845">
                <a:solidFill>
                  <a:srgbClr val="000000"/>
                </a:solidFill>
                <a:latin typeface="Montserrat 1"/>
              </a:rPr>
              <a:t>The survey takes about 5 minutes to complete. Please read through each question carefully. There are no right or wrong answers so please answer the questions as honestly as you can.</a:t>
            </a:r>
          </a:p>
          <a:p>
            <a:pPr algn="l">
              <a:lnSpc>
                <a:spcPts val="3983"/>
              </a:lnSpc>
            </a:pPr>
            <a:r>
              <a:rPr lang="en-US" sz="2845">
                <a:solidFill>
                  <a:srgbClr val="000000"/>
                </a:solidFill>
                <a:latin typeface="Montserrat 1"/>
              </a:rPr>
              <a:t> </a:t>
            </a:r>
          </a:p>
          <a:p>
            <a:pPr algn="l">
              <a:lnSpc>
                <a:spcPts val="3983"/>
              </a:lnSpc>
              <a:spcBef>
                <a:spcPct val="0"/>
              </a:spcBef>
            </a:pPr>
            <a:r>
              <a:rPr lang="en-US" sz="2845">
                <a:solidFill>
                  <a:srgbClr val="000000"/>
                </a:solidFill>
                <a:latin typeface="Montserrat 1"/>
              </a:rPr>
              <a:t>It also asks some questions about yourself at the end of the survey, these questions are optional.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702588" y="7666630"/>
            <a:ext cx="2035492" cy="2035492"/>
            <a:chOff x="0" y="0"/>
            <a:chExt cx="2713990" cy="271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13990" cy="2713990"/>
            </a:xfrm>
            <a:custGeom>
              <a:avLst/>
              <a:gdLst/>
              <a:ahLst/>
              <a:cxnLst/>
              <a:rect l="l" t="t" r="r" b="b"/>
              <a:pathLst>
                <a:path w="2713990" h="2713990">
                  <a:moveTo>
                    <a:pt x="0" y="0"/>
                  </a:moveTo>
                  <a:lnTo>
                    <a:pt x="2713990" y="0"/>
                  </a:lnTo>
                  <a:lnTo>
                    <a:pt x="2713990" y="2713990"/>
                  </a:lnTo>
                  <a:lnTo>
                    <a:pt x="0" y="2713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52965" y="7666630"/>
            <a:ext cx="2035492" cy="2035492"/>
            <a:chOff x="0" y="0"/>
            <a:chExt cx="2713990" cy="2713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13990" cy="2713990"/>
            </a:xfrm>
            <a:custGeom>
              <a:avLst/>
              <a:gdLst/>
              <a:ahLst/>
              <a:cxnLst/>
              <a:rect l="l" t="t" r="r" b="b"/>
              <a:pathLst>
                <a:path w="2713990" h="2713990">
                  <a:moveTo>
                    <a:pt x="0" y="0"/>
                  </a:moveTo>
                  <a:lnTo>
                    <a:pt x="2713990" y="0"/>
                  </a:lnTo>
                  <a:lnTo>
                    <a:pt x="2713990" y="2713990"/>
                  </a:lnTo>
                  <a:lnTo>
                    <a:pt x="0" y="2713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14200" y="322497"/>
            <a:ext cx="1162874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0"/>
              </a:lnSpc>
            </a:pPr>
            <a:r>
              <a:rPr lang="en-US" sz="5250">
                <a:solidFill>
                  <a:srgbClr val="07B7AC"/>
                </a:solidFill>
                <a:latin typeface="Bushcraft"/>
              </a:rPr>
              <a:t>reflecting on your workplace experience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96668" y="7072816"/>
            <a:ext cx="4918770" cy="413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2"/>
              </a:lnSpc>
            </a:pPr>
            <a:r>
              <a:rPr lang="en-US" sz="2480" u="sng" dirty="0">
                <a:solidFill>
                  <a:srgbClr val="000000"/>
                </a:solidFill>
                <a:latin typeface="Montserrat 1"/>
                <a:hlinkClick r:id="rId6" tooltip="https://tinyurl.com/yc447fzp"/>
              </a:rPr>
              <a:t>https://tinyurl.com/yc447fzp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876206" y="6520342"/>
            <a:ext cx="1688256" cy="4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6">
                <a:solidFill>
                  <a:srgbClr val="07B7AC"/>
                </a:solidFill>
                <a:latin typeface="Montserrat 1"/>
              </a:rPr>
              <a:t>Year 7-11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43876" y="6520342"/>
            <a:ext cx="2453124" cy="49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6" dirty="0">
                <a:solidFill>
                  <a:srgbClr val="07B7AC"/>
                </a:solidFill>
                <a:latin typeface="Montserrat 1"/>
              </a:rPr>
              <a:t>Year 12 &amp; 13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11326" y="7072816"/>
            <a:ext cx="5081074" cy="413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2"/>
              </a:lnSpc>
            </a:pPr>
            <a:r>
              <a:rPr lang="en-US" sz="2480" u="sng" dirty="0">
                <a:solidFill>
                  <a:srgbClr val="000000"/>
                </a:solidFill>
                <a:latin typeface="Montserrat 1"/>
                <a:hlinkClick r:id="rId7" tooltip="https://tinyurl.com/466vukht"/>
              </a:rPr>
              <a:t>https://tinyurl.com/466vukht</a:t>
            </a:r>
          </a:p>
        </p:txBody>
      </p:sp>
      <p:sp>
        <p:nvSpPr>
          <p:cNvPr id="12" name="Freeform 12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135" y="438065"/>
            <a:ext cx="17333730" cy="89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 dirty="0">
                <a:solidFill>
                  <a:srgbClr val="CD0067"/>
                </a:solidFill>
                <a:latin typeface="Bushcraft"/>
              </a:rPr>
              <a:t>what impresses employers on workplace experience?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6271" y="1720368"/>
            <a:ext cx="15575457" cy="342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060" dirty="0">
                <a:latin typeface="Montserrat 1"/>
              </a:rPr>
              <a:t>Watch this film featuring several employers who work with people on workplace experience.  </a:t>
            </a:r>
          </a:p>
          <a:p>
            <a:pPr algn="l">
              <a:lnSpc>
                <a:spcPts val="5508"/>
              </a:lnSpc>
            </a:pPr>
            <a:endParaRPr lang="en-US" sz="3060" dirty="0">
              <a:latin typeface="Montserrat 1"/>
            </a:endParaRPr>
          </a:p>
          <a:p>
            <a:pPr algn="l">
              <a:lnSpc>
                <a:spcPts val="5508"/>
              </a:lnSpc>
            </a:pPr>
            <a:r>
              <a:rPr lang="en-US" sz="3060" dirty="0">
                <a:latin typeface="Montserrat 1"/>
              </a:rPr>
              <a:t>You’re going to be asked some questions after the film, but you don’t know what they are yet, so watch and listen carefully!</a:t>
            </a:r>
          </a:p>
        </p:txBody>
      </p:sp>
      <p:sp>
        <p:nvSpPr>
          <p:cNvPr id="4" name="Freeform 4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87800" y="8839932"/>
            <a:ext cx="1360909" cy="1322314"/>
          </a:xfrm>
          <a:custGeom>
            <a:avLst/>
            <a:gdLst/>
            <a:ahLst/>
            <a:cxnLst/>
            <a:rect l="l" t="t" r="r" b="b"/>
            <a:pathLst>
              <a:path w="8004785" h="8004785">
                <a:moveTo>
                  <a:pt x="0" y="0"/>
                </a:moveTo>
                <a:lnTo>
                  <a:pt x="8004785" y="0"/>
                </a:lnTo>
                <a:lnTo>
                  <a:pt x="8004785" y="8004785"/>
                </a:lnTo>
                <a:lnTo>
                  <a:pt x="0" y="8004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96EC85F-727D-4DB6-F8B0-F085CD2A4357}"/>
              </a:ext>
            </a:extLst>
          </p:cNvPr>
          <p:cNvSpPr txBox="1"/>
          <p:nvPr/>
        </p:nvSpPr>
        <p:spPr>
          <a:xfrm>
            <a:off x="477135" y="438065"/>
            <a:ext cx="17333730" cy="70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 dirty="0">
                <a:solidFill>
                  <a:srgbClr val="CD0067"/>
                </a:solidFill>
                <a:latin typeface="Bushcraft"/>
              </a:rPr>
              <a:t>Watch carefully as there are some questions after!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3A324-C860-F96E-19B6-B8C6B7DBF427}"/>
              </a:ext>
            </a:extLst>
          </p:cNvPr>
          <p:cNvSpPr/>
          <p:nvPr/>
        </p:nvSpPr>
        <p:spPr>
          <a:xfrm>
            <a:off x="6248400" y="3314700"/>
            <a:ext cx="72390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89D10-3665-BFCE-1182-67AC916C2A0E}"/>
              </a:ext>
            </a:extLst>
          </p:cNvPr>
          <p:cNvSpPr txBox="1"/>
          <p:nvPr/>
        </p:nvSpPr>
        <p:spPr>
          <a:xfrm>
            <a:off x="6591300" y="3875157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chemeClr val="bg1"/>
                </a:solidFill>
                <a:hlinkClick r:id="rId5"/>
              </a:rPr>
              <a:t>Click this link to launch video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00200" y="1714500"/>
            <a:ext cx="15575457" cy="697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060" dirty="0">
                <a:solidFill>
                  <a:srgbClr val="26B0AF"/>
                </a:solidFill>
                <a:latin typeface="Montserrat 1"/>
              </a:rPr>
              <a:t>Now you’ve watched the film, can you answer these questions?</a:t>
            </a:r>
          </a:p>
          <a:p>
            <a:pPr algn="l">
              <a:lnSpc>
                <a:spcPts val="5508"/>
              </a:lnSpc>
            </a:pPr>
            <a:endParaRPr lang="en-US" sz="3060" dirty="0">
              <a:solidFill>
                <a:srgbClr val="000000"/>
              </a:solidFill>
              <a:latin typeface="Montserrat 1"/>
            </a:endParaRPr>
          </a:p>
          <a:p>
            <a:pPr marL="514350" indent="-514350" algn="l">
              <a:lnSpc>
                <a:spcPts val="5508"/>
              </a:lnSpc>
              <a:buAutoNum type="arabicPeriod"/>
            </a:pPr>
            <a:r>
              <a:rPr lang="en-US" sz="3060" dirty="0">
                <a:solidFill>
                  <a:srgbClr val="000000"/>
                </a:solidFill>
                <a:latin typeface="Montserrat 1"/>
              </a:rPr>
              <a:t>What advice does the film give if your workplace experiences ISN’T something you’re interested in doing in the future?</a:t>
            </a:r>
          </a:p>
          <a:p>
            <a:pPr marL="514350" indent="-514350" algn="l">
              <a:lnSpc>
                <a:spcPts val="5508"/>
              </a:lnSpc>
              <a:buAutoNum type="arabicPeriod"/>
            </a:pPr>
            <a:endParaRPr lang="en-US" sz="3060" dirty="0">
              <a:solidFill>
                <a:srgbClr val="000000"/>
              </a:solidFill>
              <a:latin typeface="Montserrat 1"/>
            </a:endParaRPr>
          </a:p>
          <a:p>
            <a:pPr marL="514350" indent="-514350" algn="l">
              <a:lnSpc>
                <a:spcPts val="5508"/>
              </a:lnSpc>
              <a:buAutoNum type="arabicPeriod"/>
            </a:pPr>
            <a:r>
              <a:rPr lang="en-US" sz="3060" dirty="0">
                <a:solidFill>
                  <a:srgbClr val="000000"/>
                </a:solidFill>
                <a:latin typeface="Montserrat 1"/>
              </a:rPr>
              <a:t>Why should you try to impress on your workplace experience?</a:t>
            </a:r>
          </a:p>
          <a:p>
            <a:pPr marL="514350" indent="-514350" algn="l">
              <a:lnSpc>
                <a:spcPts val="5508"/>
              </a:lnSpc>
              <a:buAutoNum type="arabicPeriod"/>
            </a:pPr>
            <a:endParaRPr lang="en-US" sz="3060" dirty="0">
              <a:solidFill>
                <a:srgbClr val="000000"/>
              </a:solidFill>
              <a:latin typeface="Montserrat 1"/>
            </a:endParaRPr>
          </a:p>
          <a:p>
            <a:pPr marL="514350" indent="-514350" algn="l">
              <a:lnSpc>
                <a:spcPts val="5508"/>
              </a:lnSpc>
              <a:buAutoNum type="arabicPeriod"/>
            </a:pPr>
            <a:r>
              <a:rPr lang="en-US" sz="3060" dirty="0">
                <a:solidFill>
                  <a:srgbClr val="000000"/>
                </a:solidFill>
                <a:latin typeface="Montserrat 1"/>
              </a:rPr>
              <a:t>What impresses employers?  Can you name five things?</a:t>
            </a:r>
          </a:p>
          <a:p>
            <a:pPr marL="514350" indent="-514350" algn="l">
              <a:lnSpc>
                <a:spcPts val="5508"/>
              </a:lnSpc>
              <a:buAutoNum type="arabicPeriod"/>
            </a:pPr>
            <a:endParaRPr lang="en-US" sz="3060" dirty="0">
              <a:solidFill>
                <a:srgbClr val="000000"/>
              </a:solidFill>
              <a:latin typeface="Montserrat 1"/>
            </a:endParaRPr>
          </a:p>
          <a:p>
            <a:pPr marL="514350" indent="-514350" algn="l">
              <a:lnSpc>
                <a:spcPts val="5508"/>
              </a:lnSpc>
              <a:buAutoNum type="arabicPeriod"/>
            </a:pPr>
            <a:r>
              <a:rPr lang="en-US" sz="3060" dirty="0">
                <a:solidFill>
                  <a:srgbClr val="000000"/>
                </a:solidFill>
                <a:latin typeface="Montserrat 1"/>
              </a:rPr>
              <a:t>What can you do to prepare for workplace experience?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7135" y="438065"/>
            <a:ext cx="17333730" cy="89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 dirty="0">
                <a:solidFill>
                  <a:srgbClr val="CD0067"/>
                </a:solidFill>
                <a:latin typeface="Bushcraft"/>
              </a:rPr>
              <a:t>what impresses employers on workplace experience?</a:t>
            </a:r>
          </a:p>
        </p:txBody>
      </p:sp>
      <p:sp>
        <p:nvSpPr>
          <p:cNvPr id="4" name="Freeform 4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1656584"/>
            <a:ext cx="16489857" cy="5112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2000" dirty="0">
                <a:solidFill>
                  <a:srgbClr val="000000"/>
                </a:solidFill>
                <a:latin typeface="Montserrat 1"/>
              </a:rPr>
              <a:t>1. What advice does the film give if your workplace experience ISN’T something you’re interested in doing in the future? </a:t>
            </a:r>
          </a:p>
          <a:p>
            <a:pPr algn="l">
              <a:lnSpc>
                <a:spcPts val="4500"/>
              </a:lnSpc>
            </a:pPr>
            <a:r>
              <a:rPr lang="en-US" sz="2000" dirty="0">
                <a:solidFill>
                  <a:srgbClr val="26B0AF"/>
                </a:solidFill>
                <a:latin typeface="Montserrat 1"/>
              </a:rPr>
              <a:t>Don’t waste it! Even if it’s not what you want to do, you could still gain some useful skills and valuable experiences.</a:t>
            </a:r>
          </a:p>
          <a:p>
            <a:pPr algn="l">
              <a:lnSpc>
                <a:spcPts val="4500"/>
              </a:lnSpc>
            </a:pPr>
            <a:endParaRPr lang="en-US" sz="2000" dirty="0">
              <a:solidFill>
                <a:srgbClr val="26B0AF"/>
              </a:solidFill>
              <a:latin typeface="Montserrat 1"/>
            </a:endParaRPr>
          </a:p>
          <a:p>
            <a:pPr algn="l">
              <a:lnSpc>
                <a:spcPts val="4500"/>
              </a:lnSpc>
            </a:pPr>
            <a:r>
              <a:rPr lang="en-US" sz="2000" dirty="0">
                <a:solidFill>
                  <a:srgbClr val="000000"/>
                </a:solidFill>
                <a:latin typeface="Montserrat 1"/>
              </a:rPr>
              <a:t>2. Why should you try to impress on your workplace experience?</a:t>
            </a:r>
          </a:p>
          <a:p>
            <a:pPr algn="l">
              <a:lnSpc>
                <a:spcPts val="4500"/>
              </a:lnSpc>
            </a:pPr>
            <a:r>
              <a:rPr lang="en-US" sz="2000" dirty="0">
                <a:solidFill>
                  <a:srgbClr val="26B0AF"/>
                </a:solidFill>
                <a:latin typeface="Montserrat 1"/>
              </a:rPr>
              <a:t>It could lead to something amazing – more experience, an apprenticeship or a job. Or the employer may connect you with other employers who could offer you more relevant workplace experience, a job or an apprenticeship in the future.</a:t>
            </a:r>
          </a:p>
          <a:p>
            <a:pPr algn="l">
              <a:lnSpc>
                <a:spcPts val="4500"/>
              </a:lnSpc>
            </a:pPr>
            <a:endParaRPr lang="en-US" sz="2000" dirty="0">
              <a:solidFill>
                <a:srgbClr val="26B0AF"/>
              </a:solidFill>
              <a:latin typeface="Montserrat 1"/>
            </a:endParaRPr>
          </a:p>
          <a:p>
            <a:pPr algn="l">
              <a:lnSpc>
                <a:spcPts val="4500"/>
              </a:lnSpc>
            </a:pPr>
            <a:r>
              <a:rPr lang="en-US" sz="2000" dirty="0">
                <a:solidFill>
                  <a:srgbClr val="000000"/>
                </a:solidFill>
                <a:latin typeface="Montserrat 1"/>
              </a:rPr>
              <a:t>3. What impresses employers?  Can you name five things?</a:t>
            </a:r>
          </a:p>
          <a:p>
            <a:pPr algn="l">
              <a:lnSpc>
                <a:spcPts val="4500"/>
              </a:lnSpc>
            </a:pPr>
            <a:endParaRPr lang="en-US" sz="2000" dirty="0">
              <a:solidFill>
                <a:srgbClr val="000000"/>
              </a:solidFill>
              <a:latin typeface="Montserrat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7135" y="438065"/>
            <a:ext cx="17333730" cy="895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3"/>
              </a:lnSpc>
            </a:pPr>
            <a:r>
              <a:rPr lang="en-US" sz="5245" dirty="0">
                <a:solidFill>
                  <a:srgbClr val="CD0067"/>
                </a:solidFill>
                <a:latin typeface="Bushcraft"/>
              </a:rPr>
              <a:t>what impresses employers on workplace experience?</a:t>
            </a:r>
          </a:p>
        </p:txBody>
      </p:sp>
      <p:sp>
        <p:nvSpPr>
          <p:cNvPr id="4" name="Freeform 4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0FB77-1259-2EA9-0D41-3E1A30FA59B3}"/>
              </a:ext>
            </a:extLst>
          </p:cNvPr>
          <p:cNvSpPr txBox="1"/>
          <p:nvPr/>
        </p:nvSpPr>
        <p:spPr>
          <a:xfrm>
            <a:off x="718391" y="6144851"/>
            <a:ext cx="17333730" cy="3473900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Being on time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Dressing appropriately for the workplace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Taking the initiative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Researching the employer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Having a positive attitude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26B0AF"/>
              </a:solidFill>
              <a:latin typeface="Montserrat 1"/>
            </a:endParaRP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Listening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Collaborating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Asking questions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Bringing the best version of yourself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Positive body language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26B0AF"/>
              </a:solidFill>
              <a:latin typeface="Montserrat 1"/>
            </a:endParaRP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Looking interested and engaged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Interest and knowledge of the business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Being polite, well mannered, reliable and personable</a:t>
            </a:r>
          </a:p>
          <a:p>
            <a:pPr marL="342900" indent="-342900" algn="l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6B0AF"/>
                </a:solidFill>
                <a:latin typeface="Montserrat 1"/>
              </a:rPr>
              <a:t>Putting ideas forward</a:t>
            </a:r>
          </a:p>
        </p:txBody>
      </p:sp>
    </p:spTree>
    <p:extLst>
      <p:ext uri="{BB962C8B-B14F-4D97-AF65-F5344CB8AC3E}">
        <p14:creationId xmlns:p14="http://schemas.microsoft.com/office/powerpoint/2010/main" val="309897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07" y="322497"/>
            <a:ext cx="15327765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0"/>
              </a:lnSpc>
            </a:pPr>
            <a:r>
              <a:rPr lang="en-US" sz="5250">
                <a:solidFill>
                  <a:srgbClr val="07B7AC"/>
                </a:solidFill>
                <a:latin typeface="Bushcraft"/>
              </a:rPr>
              <a:t>preparing for workplace experience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87607" y="1464609"/>
            <a:ext cx="17259300" cy="435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3"/>
              </a:lnSpc>
            </a:pPr>
            <a:r>
              <a:rPr lang="en-US" sz="2745" dirty="0">
                <a:latin typeface="Montserrat 1"/>
              </a:rPr>
              <a:t>Before you go on workplace experience, you’re going to complete some activities to help you prepare so you get the best out of the experience. </a:t>
            </a:r>
          </a:p>
          <a:p>
            <a:pPr algn="l">
              <a:lnSpc>
                <a:spcPts val="3843"/>
              </a:lnSpc>
            </a:pPr>
            <a:endParaRPr lang="en-US" sz="2745" dirty="0">
              <a:latin typeface="Montserrat 1"/>
            </a:endParaRPr>
          </a:p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 dirty="0">
                <a:latin typeface="Montserrat 1"/>
              </a:rPr>
              <a:t>To understand if these activities are helpful for you, we’d like you to complete an anonymous survey, which asks some questions about you, your careers knowledge and skills.</a:t>
            </a:r>
          </a:p>
          <a:p>
            <a:pPr algn="l">
              <a:lnSpc>
                <a:spcPts val="3843"/>
              </a:lnSpc>
              <a:spcBef>
                <a:spcPct val="0"/>
              </a:spcBef>
            </a:pPr>
            <a:endParaRPr lang="en-US" sz="2745" dirty="0">
              <a:latin typeface="Montserrat 1"/>
            </a:endParaRPr>
          </a:p>
          <a:p>
            <a:pPr algn="l">
              <a:lnSpc>
                <a:spcPts val="3843"/>
              </a:lnSpc>
              <a:spcBef>
                <a:spcPct val="0"/>
              </a:spcBef>
            </a:pPr>
            <a:r>
              <a:rPr lang="en-US" sz="2745" dirty="0">
                <a:latin typeface="Montserrat 1"/>
              </a:rPr>
              <a:t>We are asking you to complete this survey now (before you complete any activities) and would like you to complete it again at the end of the year if possible.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22523" y="6734175"/>
            <a:ext cx="4909691" cy="4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2"/>
              </a:lnSpc>
            </a:pPr>
            <a:r>
              <a:rPr lang="en-US" sz="2480" u="sng">
                <a:solidFill>
                  <a:srgbClr val="000000"/>
                </a:solidFill>
                <a:latin typeface="Montserrat 1"/>
                <a:hlinkClick r:id="rId2" tooltip="https://tinyurl.com/mr4eydje"/>
              </a:rPr>
              <a:t>https://tinyurl.com/mr4eydje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33241" y="6091717"/>
            <a:ext cx="1688256" cy="4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6">
                <a:solidFill>
                  <a:srgbClr val="07B7AC"/>
                </a:solidFill>
                <a:latin typeface="Montserrat 1"/>
              </a:rPr>
              <a:t>Year 7-11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93801" y="6118766"/>
            <a:ext cx="2521327" cy="49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10"/>
              </a:lnSpc>
            </a:pPr>
            <a:r>
              <a:rPr lang="en-US" sz="2936" dirty="0">
                <a:solidFill>
                  <a:srgbClr val="07B7AC"/>
                </a:solidFill>
                <a:latin typeface="Montserrat 1"/>
              </a:rPr>
              <a:t>Year 12 &amp; 13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0069" y="6753225"/>
            <a:ext cx="5107531" cy="413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2"/>
              </a:lnSpc>
            </a:pPr>
            <a:r>
              <a:rPr lang="en-US" sz="2480" u="sng" dirty="0">
                <a:solidFill>
                  <a:srgbClr val="000000"/>
                </a:solidFill>
                <a:latin typeface="Montserrat 1"/>
                <a:hlinkClick r:id="rId3" tooltip="https://tinyurl.com/3t3ua936"/>
              </a:rPr>
              <a:t>https://tinyurl.com/3t3ua936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369008" y="7444751"/>
            <a:ext cx="2057400" cy="2057400"/>
            <a:chOff x="0" y="0"/>
            <a:chExt cx="2743200" cy="2743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43200" cy="2743200"/>
            </a:xfrm>
            <a:custGeom>
              <a:avLst/>
              <a:gdLst/>
              <a:ahLst/>
              <a:cxnLst/>
              <a:rect l="l" t="t" r="r" b="b"/>
              <a:pathLst>
                <a:path w="2743200" h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59682" y="7425701"/>
            <a:ext cx="2035374" cy="2035374"/>
            <a:chOff x="0" y="0"/>
            <a:chExt cx="2713832" cy="27138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13832" cy="2713832"/>
            </a:xfrm>
            <a:custGeom>
              <a:avLst/>
              <a:gdLst/>
              <a:ahLst/>
              <a:cxnLst/>
              <a:rect l="l" t="t" r="r" b="b"/>
              <a:pathLst>
                <a:path w="2713832" h="2713832">
                  <a:moveTo>
                    <a:pt x="0" y="0"/>
                  </a:moveTo>
                  <a:lnTo>
                    <a:pt x="2713832" y="0"/>
                  </a:lnTo>
                  <a:lnTo>
                    <a:pt x="2713832" y="2713832"/>
                  </a:lnTo>
                  <a:lnTo>
                    <a:pt x="0" y="2713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84401" y="3290104"/>
            <a:ext cx="8519198" cy="293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31"/>
              </a:lnSpc>
            </a:pPr>
            <a:r>
              <a:rPr lang="en-US" sz="8379">
                <a:solidFill>
                  <a:srgbClr val="000000"/>
                </a:solidFill>
                <a:latin typeface="Bushcraft"/>
              </a:rPr>
              <a:t>evaluating your skills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7" y="-33922"/>
            <a:ext cx="5725624" cy="5247472"/>
            <a:chOff x="0" y="0"/>
            <a:chExt cx="7634165" cy="69966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34165" cy="6996630"/>
            </a:xfrm>
            <a:custGeom>
              <a:avLst/>
              <a:gdLst/>
              <a:ahLst/>
              <a:cxnLst/>
              <a:rect l="l" t="t" r="r" b="b"/>
              <a:pathLst>
                <a:path w="7634165" h="6996630">
                  <a:moveTo>
                    <a:pt x="0" y="0"/>
                  </a:moveTo>
                  <a:lnTo>
                    <a:pt x="7634165" y="0"/>
                  </a:lnTo>
                  <a:lnTo>
                    <a:pt x="7634165" y="6996630"/>
                  </a:lnTo>
                  <a:lnTo>
                    <a:pt x="0" y="699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73408" t="-4876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6685475" y="13030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4331329" y="2494807"/>
              <a:ext cx="948810" cy="1041608"/>
            </a:xfrm>
            <a:custGeom>
              <a:avLst/>
              <a:gdLst/>
              <a:ahLst/>
              <a:cxnLst/>
              <a:rect l="l" t="t" r="r" b="b"/>
              <a:pathLst>
                <a:path w="948810" h="1041608">
                  <a:moveTo>
                    <a:pt x="0" y="0"/>
                  </a:moveTo>
                  <a:lnTo>
                    <a:pt x="948811" y="0"/>
                  </a:lnTo>
                  <a:lnTo>
                    <a:pt x="948811" y="1041608"/>
                  </a:lnTo>
                  <a:lnTo>
                    <a:pt x="0" y="1041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39453" y="1315788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7"/>
                  </a:lnTo>
                  <a:lnTo>
                    <a:pt x="0" y="1041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4864" y="3662165"/>
              <a:ext cx="948690" cy="1041476"/>
            </a:xfrm>
            <a:custGeom>
              <a:avLst/>
              <a:gdLst/>
              <a:ahLst/>
              <a:cxnLst/>
              <a:rect l="l" t="t" r="r" b="b"/>
              <a:pathLst>
                <a:path w="948690" h="1041476">
                  <a:moveTo>
                    <a:pt x="0" y="0"/>
                  </a:moveTo>
                  <a:lnTo>
                    <a:pt x="948690" y="0"/>
                  </a:lnTo>
                  <a:lnTo>
                    <a:pt x="948690" y="1041476"/>
                  </a:lnTo>
                  <a:lnTo>
                    <a:pt x="0" y="10414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650104" y="5634320"/>
            <a:ext cx="5668088" cy="4671261"/>
            <a:chOff x="0" y="0"/>
            <a:chExt cx="7557451" cy="622834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57451" cy="6228349"/>
            </a:xfrm>
            <a:custGeom>
              <a:avLst/>
              <a:gdLst/>
              <a:ahLst/>
              <a:cxnLst/>
              <a:rect l="l" t="t" r="r" b="b"/>
              <a:pathLst>
                <a:path w="7557451" h="6228349">
                  <a:moveTo>
                    <a:pt x="0" y="0"/>
                  </a:moveTo>
                  <a:lnTo>
                    <a:pt x="7557451" y="0"/>
                  </a:lnTo>
                  <a:lnTo>
                    <a:pt x="7557451" y="6228349"/>
                  </a:lnTo>
                  <a:lnTo>
                    <a:pt x="0" y="6228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r="-63022" b="-5552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55675" y="3285583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953022" y="1089129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8"/>
                  </a:lnTo>
                  <a:lnTo>
                    <a:pt x="0" y="9592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953022" y="4381432"/>
              <a:ext cx="873760" cy="959218"/>
            </a:xfrm>
            <a:custGeom>
              <a:avLst/>
              <a:gdLst/>
              <a:ahLst/>
              <a:cxnLst/>
              <a:rect l="l" t="t" r="r" b="b"/>
              <a:pathLst>
                <a:path w="873760" h="959218">
                  <a:moveTo>
                    <a:pt x="0" y="0"/>
                  </a:moveTo>
                  <a:lnTo>
                    <a:pt x="873760" y="0"/>
                  </a:lnTo>
                  <a:lnTo>
                    <a:pt x="873760" y="959217"/>
                  </a:lnTo>
                  <a:lnTo>
                    <a:pt x="0" y="959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645847" y="4381432"/>
              <a:ext cx="878328" cy="964232"/>
            </a:xfrm>
            <a:custGeom>
              <a:avLst/>
              <a:gdLst/>
              <a:ahLst/>
              <a:cxnLst/>
              <a:rect l="l" t="t" r="r" b="b"/>
              <a:pathLst>
                <a:path w="878328" h="964232">
                  <a:moveTo>
                    <a:pt x="0" y="0"/>
                  </a:moveTo>
                  <a:lnTo>
                    <a:pt x="878328" y="0"/>
                  </a:lnTo>
                  <a:lnTo>
                    <a:pt x="878328" y="964232"/>
                  </a:lnTo>
                  <a:lnTo>
                    <a:pt x="0" y="964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7677" y="7934702"/>
            <a:ext cx="4046628" cy="480537"/>
          </a:xfrm>
          <a:custGeom>
            <a:avLst/>
            <a:gdLst/>
            <a:ahLst/>
            <a:cxnLst/>
            <a:rect l="l" t="t" r="r" b="b"/>
            <a:pathLst>
              <a:path w="4046628" h="480537">
                <a:moveTo>
                  <a:pt x="0" y="0"/>
                </a:moveTo>
                <a:lnTo>
                  <a:pt x="4046628" y="0"/>
                </a:lnTo>
                <a:lnTo>
                  <a:pt x="4046628" y="480537"/>
                </a:lnTo>
                <a:lnTo>
                  <a:pt x="0" y="480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590161" y="5596747"/>
            <a:ext cx="2032346" cy="2032346"/>
          </a:xfrm>
          <a:custGeom>
            <a:avLst/>
            <a:gdLst/>
            <a:ahLst/>
            <a:cxnLst/>
            <a:rect l="l" t="t" r="r" b="b"/>
            <a:pathLst>
              <a:path w="2032346" h="2032346">
                <a:moveTo>
                  <a:pt x="0" y="0"/>
                </a:moveTo>
                <a:lnTo>
                  <a:pt x="2032346" y="0"/>
                </a:lnTo>
                <a:lnTo>
                  <a:pt x="2032346" y="2032347"/>
                </a:lnTo>
                <a:lnTo>
                  <a:pt x="0" y="2032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flipH="1">
            <a:off x="4500369" y="7646920"/>
            <a:ext cx="36952" cy="105610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23944" y="127358"/>
            <a:ext cx="8123118" cy="901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43"/>
              </a:lnSpc>
            </a:pPr>
            <a:r>
              <a:rPr lang="en-US" sz="5245">
                <a:solidFill>
                  <a:srgbClr val="000000"/>
                </a:solidFill>
                <a:latin typeface="Bushcraft"/>
              </a:rPr>
              <a:t>self-evaluation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944" y="1474956"/>
            <a:ext cx="9954093" cy="3557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9"/>
              </a:lnSpc>
            </a:pPr>
            <a:r>
              <a:rPr lang="en-US" sz="2478" dirty="0">
                <a:latin typeface="Montserrat 1"/>
              </a:rPr>
              <a:t>For each of the skills and qualities below, read the descriptions and mark where you would sit on the arrow - closer to the person on the left or the person on the right?</a:t>
            </a:r>
          </a:p>
          <a:p>
            <a:pPr algn="l">
              <a:lnSpc>
                <a:spcPts val="3469"/>
              </a:lnSpc>
            </a:pPr>
            <a:endParaRPr lang="en-US" sz="2478" dirty="0">
              <a:latin typeface="Montserrat 1"/>
            </a:endParaRPr>
          </a:p>
          <a:p>
            <a:pPr algn="l">
              <a:lnSpc>
                <a:spcPts val="3469"/>
              </a:lnSpc>
            </a:pPr>
            <a:r>
              <a:rPr lang="en-US" sz="2478" dirty="0">
                <a:latin typeface="Montserrat 1"/>
              </a:rPr>
              <a:t>It doesn’t matter if you don’t feel your skills are very strong...workplace experience is a great chance to build on them.</a:t>
            </a:r>
          </a:p>
          <a:p>
            <a:pPr algn="l">
              <a:lnSpc>
                <a:spcPts val="3469"/>
              </a:lnSpc>
            </a:pPr>
            <a:endParaRPr lang="en-US" sz="2478" dirty="0">
              <a:latin typeface="Montserrat 1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078617" y="1436107"/>
            <a:ext cx="5256883" cy="7435478"/>
          </a:xfrm>
          <a:custGeom>
            <a:avLst/>
            <a:gdLst/>
            <a:ahLst/>
            <a:cxnLst/>
            <a:rect l="l" t="t" r="r" b="b"/>
            <a:pathLst>
              <a:path w="5256883" h="7435478">
                <a:moveTo>
                  <a:pt x="0" y="0"/>
                </a:moveTo>
                <a:lnTo>
                  <a:pt x="5256883" y="0"/>
                </a:lnTo>
                <a:lnTo>
                  <a:pt x="5256883" y="7435477"/>
                </a:lnTo>
                <a:lnTo>
                  <a:pt x="0" y="74354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259763" y="8839932"/>
            <a:ext cx="3942942" cy="1196829"/>
          </a:xfrm>
          <a:custGeom>
            <a:avLst/>
            <a:gdLst/>
            <a:ahLst/>
            <a:cxnLst/>
            <a:rect l="l" t="t" r="r" b="b"/>
            <a:pathLst>
              <a:path w="3942942" h="1196829">
                <a:moveTo>
                  <a:pt x="0" y="0"/>
                </a:moveTo>
                <a:lnTo>
                  <a:pt x="3942942" y="0"/>
                </a:lnTo>
                <a:lnTo>
                  <a:pt x="3942942" y="1196828"/>
                </a:lnTo>
                <a:lnTo>
                  <a:pt x="0" y="1196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425d7-ff54-4ccf-bd3c-1ff5f95f264c">
      <Terms xmlns="http://schemas.microsoft.com/office/infopath/2007/PartnerControls"/>
    </lcf76f155ced4ddcb4097134ff3c332f>
    <TaxCatchAll xmlns="21caf7be-45b8-4cd4-8511-01a3c8b0453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A3CF0527CB248AAF201C66E1BDA1E" ma:contentTypeVersion="17" ma:contentTypeDescription="Create a new document." ma:contentTypeScope="" ma:versionID="6d9e6963be9b819818bf7c48fde5a6a4">
  <xsd:schema xmlns:xsd="http://www.w3.org/2001/XMLSchema" xmlns:xs="http://www.w3.org/2001/XMLSchema" xmlns:p="http://schemas.microsoft.com/office/2006/metadata/properties" xmlns:ns2="21caf7be-45b8-4cd4-8511-01a3c8b0453b" xmlns:ns3="c20425d7-ff54-4ccf-bd3c-1ff5f95f264c" targetNamespace="http://schemas.microsoft.com/office/2006/metadata/properties" ma:root="true" ma:fieldsID="0fb73ea57715257b57b948b431f5caf0" ns2:_="" ns3:_="">
    <xsd:import namespace="21caf7be-45b8-4cd4-8511-01a3c8b0453b"/>
    <xsd:import namespace="c20425d7-ff54-4ccf-bd3c-1ff5f95f26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f7be-45b8-4cd4-8511-01a3c8b04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367278-2fb7-41ec-9be0-c70704f207c4}" ma:internalName="TaxCatchAll" ma:showField="CatchAllData" ma:web="21caf7be-45b8-4cd4-8511-01a3c8b04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25d7-ff54-4ccf-bd3c-1ff5f95f2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8290EC-20FB-4F56-9298-6ECD6884F3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448C47-1733-4545-A31D-F6C9BAEB19B5}">
  <ds:schemaRefs>
    <ds:schemaRef ds:uri="http://schemas.microsoft.com/office/2006/metadata/properties"/>
    <ds:schemaRef ds:uri="http://schemas.microsoft.com/office/infopath/2007/PartnerControls"/>
    <ds:schemaRef ds:uri="01cdd075-c344-4c65-8551-ba9dc45e0196"/>
    <ds:schemaRef ds:uri="6c2c260b-7b8b-4528-a165-310b68aa19c0"/>
    <ds:schemaRef ds:uri="c20425d7-ff54-4ccf-bd3c-1ff5f95f264c"/>
    <ds:schemaRef ds:uri="21caf7be-45b8-4cd4-8511-01a3c8b0453b"/>
  </ds:schemaRefs>
</ds:datastoreItem>
</file>

<file path=customXml/itemProps3.xml><?xml version="1.0" encoding="utf-8"?>
<ds:datastoreItem xmlns:ds="http://schemas.openxmlformats.org/officeDocument/2006/customXml" ds:itemID="{6F9FA5D4-7EED-467B-BE66-96BC8810B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caf7be-45b8-4cd4-8511-01a3c8b0453b"/>
    <ds:schemaRef ds:uri="c20425d7-ff54-4ccf-bd3c-1ff5f95f26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1270</Words>
  <Application>Microsoft Office PowerPoint</Application>
  <PresentationFormat>Custom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Bushcraft</vt:lpstr>
      <vt:lpstr>Montserrat 2</vt:lpstr>
      <vt:lpstr>Arial</vt:lpstr>
      <vt:lpstr>Montserrat 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experience: lesson slides</dc:title>
  <dc:creator>Helen Twomey</dc:creator>
  <cp:lastModifiedBy>Matthew Bridge</cp:lastModifiedBy>
  <cp:revision>2</cp:revision>
  <dcterms:created xsi:type="dcterms:W3CDTF">2006-08-16T00:00:00Z</dcterms:created>
  <dcterms:modified xsi:type="dcterms:W3CDTF">2024-08-06T08:58:24Z</dcterms:modified>
  <dc:identifier>DAGGCsQI-ZM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0x010100500A3CF0527CB248AAF201C66E1BDA1E</vt:lpwstr>
  </property>
  <property fmtid="{D5CDD505-2E9C-101B-9397-08002B2CF9AE}" pid="3" name="MediaServiceImageTags">
    <vt:lpwstr/>
  </property>
</Properties>
</file>