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media/image15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2"/>
  </p:handoutMasterIdLst>
  <p:sldIdLst>
    <p:sldId id="258" r:id="rId5"/>
    <p:sldId id="272" r:id="rId6"/>
    <p:sldId id="274" r:id="rId7"/>
    <p:sldId id="273" r:id="rId8"/>
    <p:sldId id="275" r:id="rId9"/>
    <p:sldId id="270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rgia Vernon" initials="GV" lastIdx="1" clrIdx="0">
    <p:extLst>
      <p:ext uri="{19B8F6BF-5375-455C-9EA6-DF929625EA0E}">
        <p15:presenceInfo xmlns:p15="http://schemas.microsoft.com/office/powerpoint/2012/main" userId="S::Georgia.Vernon@pdms.com::26dc2e7f-406e-4f1b-8e29-ae44f6f487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9E"/>
    <a:srgbClr val="FD621D"/>
    <a:srgbClr val="2F223A"/>
    <a:srgbClr val="008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31BE71-55F9-49FD-AC17-716E8C213258}" v="5" dt="2025-01-09T15:47:00.4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68" d="100"/>
          <a:sy n="68" d="100"/>
        </p:scale>
        <p:origin x="624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86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E8D109-A150-46E8-8B8B-CEEAE39928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6092FF-9257-4549-82F1-D9DE8820CB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9BDA8-39A7-4B75-A8C0-F5F3C938B004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94E07D-E246-495D-9BB0-3F8107C222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C56CB9-1EDF-4A06-968B-8C5370FC09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9C794-E27E-41FB-8A8E-E7F4154D9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603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5A3A46-BE5D-4EBA-BF17-6EC80BE8C9E5}"/>
              </a:ext>
            </a:extLst>
          </p:cNvPr>
          <p:cNvSpPr/>
          <p:nvPr userDrawn="1"/>
        </p:nvSpPr>
        <p:spPr>
          <a:xfrm>
            <a:off x="-217279" y="-244444"/>
            <a:ext cx="10701192" cy="7346887"/>
          </a:xfrm>
          <a:prstGeom prst="rect">
            <a:avLst/>
          </a:prstGeom>
          <a:solidFill>
            <a:srgbClr val="00A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rgbClr val="00807B"/>
              </a:solidFill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AA25267-7D73-49BF-9C43-6A8B67978D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00431" y="443302"/>
            <a:ext cx="5905794" cy="59658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8B7C4C-37F3-41CA-B294-479ADDB30C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60057" y="5590874"/>
            <a:ext cx="3812864" cy="98194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Month</a:t>
            </a:r>
          </a:p>
          <a:p>
            <a:r>
              <a:rPr lang="en-US" dirty="0"/>
              <a:t>Date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CB5452-B0AB-4241-A083-94FB14DEF609}"/>
              </a:ext>
            </a:extLst>
          </p:cNvPr>
          <p:cNvSpPr/>
          <p:nvPr userDrawn="1"/>
        </p:nvSpPr>
        <p:spPr>
          <a:xfrm>
            <a:off x="-298760" y="2559866"/>
            <a:ext cx="7342356" cy="1738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9E08203-CA13-4FC2-8967-98475ED068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5380" y="2733015"/>
            <a:ext cx="5926648" cy="1391970"/>
          </a:xfrm>
          <a:noFill/>
        </p:spPr>
        <p:txBody>
          <a:bodyPr>
            <a:normAutofit fontScale="90000"/>
          </a:bodyPr>
          <a:lstStyle>
            <a:lvl1pPr>
              <a:defRPr>
                <a:solidFill>
                  <a:srgbClr val="00A39E"/>
                </a:solidFill>
                <a:latin typeface="Nobel Black" panose="02000603040000020004" pitchFamily="50" charset="0"/>
              </a:defRPr>
            </a:lvl1pPr>
          </a:lstStyle>
          <a:p>
            <a:r>
              <a:rPr lang="en-US" sz="4800" dirty="0">
                <a:latin typeface="Nobel Black" panose="02000603040000020004" pitchFamily="50" charset="0"/>
              </a:rPr>
              <a:t>PRESENTATION TITLE HERE</a:t>
            </a:r>
            <a:endParaRPr lang="en-GB" sz="4800" dirty="0">
              <a:latin typeface="Nobel Black" panose="02000603040000020004" pitchFamily="50" charset="0"/>
            </a:endParaRPr>
          </a:p>
        </p:txBody>
      </p:sp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5F08DBC-2609-4730-9BF0-AE3FDFD4C5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57" y="5739093"/>
            <a:ext cx="1424904" cy="52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60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EBF8EB-9C4B-40AA-9A57-405EB08BA016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A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54880B-8BFB-451D-A8FD-C1A4B782BE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457" y="338432"/>
            <a:ext cx="500732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Nobel Black" panose="02000603040000020004" pitchFamily="50" charset="0"/>
              </a:defRPr>
            </a:lvl1pPr>
          </a:lstStyle>
          <a:p>
            <a:r>
              <a:rPr lang="en-US" dirty="0"/>
              <a:t>CONTACT SLIDE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3237A-A1A6-44CC-A02C-A37F1394A3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458" y="2461404"/>
            <a:ext cx="5007321" cy="417788"/>
          </a:xfrm>
        </p:spPr>
        <p:txBody>
          <a:bodyPr/>
          <a:lstStyle>
            <a:lvl1pPr marL="0">
              <a:buNone/>
              <a:defRPr>
                <a:solidFill>
                  <a:schemeClr val="bg1"/>
                </a:solidFill>
                <a:latin typeface="Nobel Black" panose="02000603040000020004" pitchFamily="50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EMAIL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CB5527-2DCE-4EFC-A51A-8BE60D20C852}"/>
              </a:ext>
            </a:extLst>
          </p:cNvPr>
          <p:cNvSpPr txBox="1"/>
          <p:nvPr userDrawn="1"/>
        </p:nvSpPr>
        <p:spPr>
          <a:xfrm>
            <a:off x="9305226" y="6324776"/>
            <a:ext cx="216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www.hopinto.co.uk</a:t>
            </a:r>
            <a:endParaRPr lang="en-GB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5B0B54-B8CA-4852-8D96-EDE4519F2854}"/>
              </a:ext>
            </a:extLst>
          </p:cNvPr>
          <p:cNvCxnSpPr>
            <a:cxnSpLocks/>
          </p:cNvCxnSpPr>
          <p:nvPr userDrawn="1"/>
        </p:nvCxnSpPr>
        <p:spPr>
          <a:xfrm>
            <a:off x="360457" y="6509442"/>
            <a:ext cx="8944769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39767A-DD8B-4A94-B418-14BA9F81A58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60458" y="3063858"/>
            <a:ext cx="5007321" cy="417788"/>
          </a:xfrm>
        </p:spPr>
        <p:txBody>
          <a:bodyPr/>
          <a:lstStyle>
            <a:lvl1pPr marL="0">
              <a:buNone/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Add in email address</a:t>
            </a:r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18C101D-CF3D-4EF6-8ED1-55CA6F9DD3B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60457" y="3832849"/>
            <a:ext cx="5007321" cy="417788"/>
          </a:xfrm>
        </p:spPr>
        <p:txBody>
          <a:bodyPr/>
          <a:lstStyle>
            <a:lvl1pPr marL="0">
              <a:buNone/>
              <a:defRPr>
                <a:solidFill>
                  <a:schemeClr val="bg1"/>
                </a:solidFill>
                <a:latin typeface="Nobel Black" panose="02000603040000020004" pitchFamily="50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TELEPHONE</a:t>
            </a:r>
            <a:endParaRPr lang="en-GB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DFF395C-115B-4FDE-8309-82AC02B7560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60457" y="4435303"/>
            <a:ext cx="5007321" cy="417788"/>
          </a:xfrm>
        </p:spPr>
        <p:txBody>
          <a:bodyPr/>
          <a:lstStyle>
            <a:lvl1pPr marL="0">
              <a:buNone/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Add in telephone number</a:t>
            </a:r>
            <a:endParaRPr lang="en-GB" dirty="0"/>
          </a:p>
        </p:txBody>
      </p:sp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9B0B2E1-FC73-4769-ACAC-E998240213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429" y="2709782"/>
            <a:ext cx="3927900" cy="1438436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E4BCC41-BE84-4595-BFE1-3C612941F96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60456" y="5531557"/>
            <a:ext cx="5007321" cy="417788"/>
          </a:xfrm>
        </p:spPr>
        <p:txBody>
          <a:bodyPr>
            <a:noAutofit/>
          </a:bodyPr>
          <a:lstStyle>
            <a:lvl1pPr marL="0">
              <a:buNone/>
              <a:defRPr sz="4000">
                <a:solidFill>
                  <a:schemeClr val="bg1"/>
                </a:solidFill>
                <a:effectLst/>
                <a:latin typeface="Font Awesome 5 Brands Regular" panose="02000503000000000000" pitchFamily="50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  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2217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oub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4880B-8BFB-451D-A8FD-C1A4B782BE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6478" y="365125"/>
            <a:ext cx="5007322" cy="1325563"/>
          </a:xfrm>
        </p:spPr>
        <p:txBody>
          <a:bodyPr/>
          <a:lstStyle>
            <a:lvl1pPr>
              <a:defRPr>
                <a:solidFill>
                  <a:srgbClr val="00A39E"/>
                </a:solidFill>
                <a:latin typeface="Nobel Black" panose="02000603040000020004" pitchFamily="50" charset="0"/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EBF8EB-9C4B-40AA-9A57-405EB08BA016}"/>
              </a:ext>
            </a:extLst>
          </p:cNvPr>
          <p:cNvSpPr/>
          <p:nvPr userDrawn="1"/>
        </p:nvSpPr>
        <p:spPr>
          <a:xfrm>
            <a:off x="-217279" y="-244444"/>
            <a:ext cx="6313279" cy="6421407"/>
          </a:xfrm>
          <a:prstGeom prst="rect">
            <a:avLst/>
          </a:prstGeom>
          <a:solidFill>
            <a:srgbClr val="00A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3237A-A1A6-44CC-A02C-A37F1394A3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46478" y="1825625"/>
            <a:ext cx="5007321" cy="4351338"/>
          </a:xfrm>
        </p:spPr>
        <p:txBody>
          <a:bodyPr/>
          <a:lstStyle>
            <a:lvl1pPr marL="0">
              <a:buNone/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This area can be used for body text and slide content.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D656F1F-D89A-4BA2-BE73-DAD59F5A85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17488" y="0"/>
            <a:ext cx="3151188" cy="52959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3918A86F-5648-47E5-8D1E-965C052D73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44812" y="1317625"/>
            <a:ext cx="3151188" cy="5540375"/>
          </a:xfrm>
        </p:spPr>
        <p:txBody>
          <a:bodyPr/>
          <a:lstStyle/>
          <a:p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534238-7AAB-4273-94D7-6B6B300C6666}"/>
              </a:ext>
            </a:extLst>
          </p:cNvPr>
          <p:cNvCxnSpPr>
            <a:cxnSpLocks/>
            <a:endCxn id="16" idx="1"/>
          </p:cNvCxnSpPr>
          <p:nvPr userDrawn="1"/>
        </p:nvCxnSpPr>
        <p:spPr>
          <a:xfrm flipV="1">
            <a:off x="251697" y="6509442"/>
            <a:ext cx="9053529" cy="4946"/>
          </a:xfrm>
          <a:prstGeom prst="line">
            <a:avLst/>
          </a:prstGeom>
          <a:ln w="25400">
            <a:solidFill>
              <a:srgbClr val="00A39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5CB5527-2DCE-4EFC-A51A-8BE60D20C852}"/>
              </a:ext>
            </a:extLst>
          </p:cNvPr>
          <p:cNvSpPr txBox="1"/>
          <p:nvPr userDrawn="1"/>
        </p:nvSpPr>
        <p:spPr>
          <a:xfrm>
            <a:off x="9305226" y="6324776"/>
            <a:ext cx="216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www.hopinto.co.uk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424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pli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597DB2F-5C1D-429B-89DE-DEFBEA5CF4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10228" y="0"/>
            <a:ext cx="5781772" cy="605200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EBF8EB-9C4B-40AA-9A57-405EB08BA016}"/>
              </a:ext>
            </a:extLst>
          </p:cNvPr>
          <p:cNvSpPr/>
          <p:nvPr userDrawn="1"/>
        </p:nvSpPr>
        <p:spPr>
          <a:xfrm>
            <a:off x="1" y="6052007"/>
            <a:ext cx="12191999" cy="805993"/>
          </a:xfrm>
          <a:prstGeom prst="rect">
            <a:avLst/>
          </a:prstGeom>
          <a:solidFill>
            <a:srgbClr val="00A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54880B-8BFB-451D-A8FD-C1A4B782BE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447" y="365125"/>
            <a:ext cx="5469036" cy="1325563"/>
          </a:xfrm>
        </p:spPr>
        <p:txBody>
          <a:bodyPr/>
          <a:lstStyle>
            <a:lvl1pPr>
              <a:defRPr>
                <a:solidFill>
                  <a:srgbClr val="00A39E"/>
                </a:solidFill>
                <a:latin typeface="Nobel Black" panose="02000603040000020004" pitchFamily="50" charset="0"/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3237A-A1A6-44CC-A02C-A37F1394A3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6447" y="1825625"/>
            <a:ext cx="5469036" cy="4351338"/>
          </a:xfrm>
        </p:spPr>
        <p:txBody>
          <a:bodyPr/>
          <a:lstStyle>
            <a:lvl1pPr marL="0">
              <a:buNone/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This area can be used for body text and slide content.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534238-7AAB-4273-94D7-6B6B300C6666}"/>
              </a:ext>
            </a:extLst>
          </p:cNvPr>
          <p:cNvCxnSpPr>
            <a:cxnSpLocks/>
            <a:endCxn id="16" idx="1"/>
          </p:cNvCxnSpPr>
          <p:nvPr userDrawn="1"/>
        </p:nvCxnSpPr>
        <p:spPr>
          <a:xfrm flipV="1">
            <a:off x="251697" y="6509442"/>
            <a:ext cx="9053529" cy="494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5CB5527-2DCE-4EFC-A51A-8BE60D20C852}"/>
              </a:ext>
            </a:extLst>
          </p:cNvPr>
          <p:cNvSpPr txBox="1"/>
          <p:nvPr userDrawn="1"/>
        </p:nvSpPr>
        <p:spPr>
          <a:xfrm>
            <a:off x="9305226" y="6324776"/>
            <a:ext cx="216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www.hopinto.co.uk</a:t>
            </a:r>
            <a:endParaRPr lang="en-GB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24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4880B-8BFB-451D-A8FD-C1A4B782BE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447" y="365125"/>
            <a:ext cx="5469036" cy="1325563"/>
          </a:xfrm>
        </p:spPr>
        <p:txBody>
          <a:bodyPr/>
          <a:lstStyle>
            <a:lvl1pPr>
              <a:defRPr>
                <a:solidFill>
                  <a:srgbClr val="00A39E"/>
                </a:solidFill>
                <a:latin typeface="Nobel Black" panose="02000603040000020004" pitchFamily="50" charset="0"/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EBF8EB-9C4B-40AA-9A57-405EB08BA016}"/>
              </a:ext>
            </a:extLst>
          </p:cNvPr>
          <p:cNvSpPr/>
          <p:nvPr userDrawn="1"/>
        </p:nvSpPr>
        <p:spPr>
          <a:xfrm>
            <a:off x="9096866" y="-193015"/>
            <a:ext cx="6521640" cy="7051016"/>
          </a:xfrm>
          <a:prstGeom prst="rect">
            <a:avLst/>
          </a:prstGeom>
          <a:solidFill>
            <a:srgbClr val="00A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3237A-A1A6-44CC-A02C-A37F1394A3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6447" y="1825625"/>
            <a:ext cx="5469036" cy="4351338"/>
          </a:xfrm>
        </p:spPr>
        <p:txBody>
          <a:bodyPr/>
          <a:lstStyle>
            <a:lvl1pPr marL="0">
              <a:buNone/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This area can be used for body text and slide content.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534238-7AAB-4273-94D7-6B6B300C6666}"/>
              </a:ext>
            </a:extLst>
          </p:cNvPr>
          <p:cNvCxnSpPr>
            <a:cxnSpLocks/>
            <a:endCxn id="16" idx="1"/>
          </p:cNvCxnSpPr>
          <p:nvPr userDrawn="1"/>
        </p:nvCxnSpPr>
        <p:spPr>
          <a:xfrm flipV="1">
            <a:off x="251697" y="6509442"/>
            <a:ext cx="9053529" cy="4946"/>
          </a:xfrm>
          <a:prstGeom prst="line">
            <a:avLst/>
          </a:prstGeom>
          <a:ln w="25400">
            <a:solidFill>
              <a:srgbClr val="00A39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5CB5527-2DCE-4EFC-A51A-8BE60D20C852}"/>
              </a:ext>
            </a:extLst>
          </p:cNvPr>
          <p:cNvSpPr txBox="1"/>
          <p:nvPr userDrawn="1"/>
        </p:nvSpPr>
        <p:spPr>
          <a:xfrm>
            <a:off x="9305226" y="6324776"/>
            <a:ext cx="216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www.hopinto.co.uk</a:t>
            </a:r>
            <a:endParaRPr lang="en-GB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597DB2F-5C1D-429B-89DE-DEFBEA5CF4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10228" y="0"/>
            <a:ext cx="5781772" cy="3622675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EB1C4C-65F9-40DD-AA5A-A37427A5EA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35860" y="4059324"/>
            <a:ext cx="2289044" cy="1851281"/>
          </a:xfrm>
        </p:spPr>
        <p:txBody>
          <a:bodyPr/>
          <a:lstStyle>
            <a:lvl1pPr algn="r">
              <a:buNone/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This area can be used for body text and slide content</a:t>
            </a:r>
          </a:p>
        </p:txBody>
      </p:sp>
    </p:spTree>
    <p:extLst>
      <p:ext uri="{BB962C8B-B14F-4D97-AF65-F5344CB8AC3E}">
        <p14:creationId xmlns:p14="http://schemas.microsoft.com/office/powerpoint/2010/main" val="17870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Featur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534238-7AAB-4273-94D7-6B6B300C6666}"/>
              </a:ext>
            </a:extLst>
          </p:cNvPr>
          <p:cNvCxnSpPr>
            <a:cxnSpLocks/>
            <a:endCxn id="16" idx="1"/>
          </p:cNvCxnSpPr>
          <p:nvPr userDrawn="1"/>
        </p:nvCxnSpPr>
        <p:spPr>
          <a:xfrm flipV="1">
            <a:off x="251697" y="6509442"/>
            <a:ext cx="9053529" cy="4946"/>
          </a:xfrm>
          <a:prstGeom prst="line">
            <a:avLst/>
          </a:prstGeom>
          <a:ln w="25400">
            <a:solidFill>
              <a:srgbClr val="00A39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5CB5527-2DCE-4EFC-A51A-8BE60D20C852}"/>
              </a:ext>
            </a:extLst>
          </p:cNvPr>
          <p:cNvSpPr txBox="1"/>
          <p:nvPr userDrawn="1"/>
        </p:nvSpPr>
        <p:spPr>
          <a:xfrm>
            <a:off x="9305226" y="6324776"/>
            <a:ext cx="216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www.hopinto.co.uk</a:t>
            </a:r>
            <a:endParaRPr lang="en-GB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54D85D-9635-49B5-B564-F0FB46DFC2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14605" y="2611798"/>
            <a:ext cx="1693862" cy="16938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  <a:endParaRPr lang="en-GB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D4B55FE3-333D-4A15-AAEC-1883DFF8C83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54152" y="2611798"/>
            <a:ext cx="1693862" cy="16938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  <a:endParaRPr lang="en-GB" dirty="0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E43E7684-675D-4154-9913-7FA0934EC1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93699" y="2611798"/>
            <a:ext cx="1693862" cy="16938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  <a:endParaRPr lang="en-GB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FC96B8BA-D45B-4C70-A544-BCFC4ACB02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33246" y="2611798"/>
            <a:ext cx="1693862" cy="16938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AA09A6E-79B6-41D8-B436-A310D7F89A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223" y="4490326"/>
            <a:ext cx="2460625" cy="302971"/>
          </a:xfrm>
        </p:spPr>
        <p:txBody>
          <a:bodyPr>
            <a:normAutofit/>
          </a:bodyPr>
          <a:lstStyle>
            <a:lvl1pPr algn="ctr">
              <a:buNone/>
              <a:defRPr sz="2000">
                <a:solidFill>
                  <a:srgbClr val="00A39E"/>
                </a:solidFill>
                <a:latin typeface="Nobel Black" panose="02000603040000020004" pitchFamily="50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A78C31A-B36E-4129-B68C-DB54A3F826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70770" y="4490326"/>
            <a:ext cx="2460625" cy="302971"/>
          </a:xfrm>
        </p:spPr>
        <p:txBody>
          <a:bodyPr>
            <a:normAutofit/>
          </a:bodyPr>
          <a:lstStyle>
            <a:lvl1pPr algn="ctr">
              <a:buNone/>
              <a:defRPr sz="2000">
                <a:solidFill>
                  <a:srgbClr val="00A39E"/>
                </a:solidFill>
                <a:latin typeface="Nobel Black" panose="02000603040000020004" pitchFamily="50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45CA4D8A-6207-4517-8ED6-007C78EB33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10317" y="4490326"/>
            <a:ext cx="2460625" cy="298025"/>
          </a:xfrm>
        </p:spPr>
        <p:txBody>
          <a:bodyPr>
            <a:normAutofit/>
          </a:bodyPr>
          <a:lstStyle>
            <a:lvl1pPr algn="ctr">
              <a:buNone/>
              <a:defRPr sz="2000">
                <a:solidFill>
                  <a:srgbClr val="00A39E"/>
                </a:solidFill>
                <a:latin typeface="Nobel Black" panose="02000603040000020004" pitchFamily="50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B6A1C7C5-E80A-46CE-9E2D-05FC076D9B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49864" y="4490325"/>
            <a:ext cx="2460625" cy="302971"/>
          </a:xfrm>
        </p:spPr>
        <p:txBody>
          <a:bodyPr>
            <a:normAutofit/>
          </a:bodyPr>
          <a:lstStyle>
            <a:lvl1pPr algn="ctr">
              <a:buNone/>
              <a:defRPr sz="2000">
                <a:solidFill>
                  <a:srgbClr val="00A39E"/>
                </a:solidFill>
                <a:latin typeface="Nobel Black" panose="02000603040000020004" pitchFamily="50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D4B4C195-C4E2-4576-8C6B-14BD22D4EE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1223" y="4863233"/>
            <a:ext cx="2460625" cy="953838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7CA22BA2-032E-4660-A0EC-03096952DA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70770" y="4863233"/>
            <a:ext cx="2460625" cy="953838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07ED31C3-2A95-46C2-82C1-2C6467E1906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10317" y="4863233"/>
            <a:ext cx="2460625" cy="938267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592432C9-6BEF-462C-ABD0-C38299476D5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49864" y="4863232"/>
            <a:ext cx="2460625" cy="953838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45D019D2-C021-4459-938C-F1F76EE32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447" y="365125"/>
            <a:ext cx="5469036" cy="1325563"/>
          </a:xfrm>
        </p:spPr>
        <p:txBody>
          <a:bodyPr/>
          <a:lstStyle>
            <a:lvl1pPr>
              <a:defRPr>
                <a:solidFill>
                  <a:srgbClr val="00A39E"/>
                </a:solidFill>
                <a:latin typeface="Nobel Black" panose="02000603040000020004" pitchFamily="50" charset="0"/>
              </a:defRPr>
            </a:lvl1pPr>
          </a:lstStyle>
          <a:p>
            <a:r>
              <a:rPr lang="en-US" dirty="0"/>
              <a:t>ICON FEATURES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312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EBF8EB-9C4B-40AA-9A57-405EB08BA016}"/>
              </a:ext>
            </a:extLst>
          </p:cNvPr>
          <p:cNvSpPr/>
          <p:nvPr userDrawn="1"/>
        </p:nvSpPr>
        <p:spPr>
          <a:xfrm>
            <a:off x="5878721" y="0"/>
            <a:ext cx="6313279" cy="6858000"/>
          </a:xfrm>
          <a:prstGeom prst="rect">
            <a:avLst/>
          </a:prstGeom>
          <a:solidFill>
            <a:srgbClr val="00A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54880B-8BFB-451D-A8FD-C1A4B782BE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457" y="338432"/>
            <a:ext cx="5007322" cy="1325563"/>
          </a:xfrm>
        </p:spPr>
        <p:txBody>
          <a:bodyPr/>
          <a:lstStyle>
            <a:lvl1pPr>
              <a:defRPr>
                <a:solidFill>
                  <a:srgbClr val="00A39E"/>
                </a:solidFill>
                <a:latin typeface="Nobel Black" panose="02000603040000020004" pitchFamily="50" charset="0"/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3237A-A1A6-44CC-A02C-A37F1394A3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458" y="1848661"/>
            <a:ext cx="5007321" cy="4351338"/>
          </a:xfrm>
        </p:spPr>
        <p:txBody>
          <a:bodyPr/>
          <a:lstStyle>
            <a:lvl1pPr marL="0">
              <a:buNone/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This area can be used for body text and slide content.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534238-7AAB-4273-94D7-6B6B300C6666}"/>
              </a:ext>
            </a:extLst>
          </p:cNvPr>
          <p:cNvCxnSpPr>
            <a:cxnSpLocks/>
            <a:endCxn id="16" idx="1"/>
          </p:cNvCxnSpPr>
          <p:nvPr userDrawn="1"/>
        </p:nvCxnSpPr>
        <p:spPr>
          <a:xfrm flipV="1">
            <a:off x="251697" y="6509442"/>
            <a:ext cx="9053529" cy="4946"/>
          </a:xfrm>
          <a:prstGeom prst="line">
            <a:avLst/>
          </a:prstGeom>
          <a:ln w="25400">
            <a:solidFill>
              <a:srgbClr val="00A39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5CB5527-2DCE-4EFC-A51A-8BE60D20C852}"/>
              </a:ext>
            </a:extLst>
          </p:cNvPr>
          <p:cNvSpPr txBox="1"/>
          <p:nvPr userDrawn="1"/>
        </p:nvSpPr>
        <p:spPr>
          <a:xfrm>
            <a:off x="9305226" y="6324776"/>
            <a:ext cx="216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www.hopinto.co.uk</a:t>
            </a:r>
            <a:endParaRPr lang="en-GB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9D43CDA-405E-4829-BB43-F498C5D365C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531699" y="2713299"/>
            <a:ext cx="5007321" cy="1431402"/>
          </a:xfrm>
        </p:spPr>
        <p:txBody>
          <a:bodyPr/>
          <a:lstStyle>
            <a:lvl1pPr marL="0">
              <a:buNone/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This area can be used for body text and slide content.</a:t>
            </a:r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5B0B54-B8CA-4852-8D96-EDE4519F2854}"/>
              </a:ext>
            </a:extLst>
          </p:cNvPr>
          <p:cNvCxnSpPr>
            <a:cxnSpLocks/>
          </p:cNvCxnSpPr>
          <p:nvPr userDrawn="1"/>
        </p:nvCxnSpPr>
        <p:spPr>
          <a:xfrm>
            <a:off x="5878722" y="6509442"/>
            <a:ext cx="342650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25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EBF8EB-9C4B-40AA-9A57-405EB08BA016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A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54880B-8BFB-451D-A8FD-C1A4B782BE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8466" y="332096"/>
            <a:ext cx="7195067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Nobel Black" panose="02000603040000020004" pitchFamily="50" charset="0"/>
              </a:defRPr>
            </a:lvl1pPr>
          </a:lstStyle>
          <a:p>
            <a:r>
              <a:rPr lang="en-US" dirty="0"/>
              <a:t>SECTION TITLE SLIDE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3237A-A1A6-44CC-A02C-A37F1394A3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3615" y="1842325"/>
            <a:ext cx="8944768" cy="4351338"/>
          </a:xfrm>
        </p:spPr>
        <p:txBody>
          <a:bodyPr>
            <a:normAutofit/>
          </a:bodyPr>
          <a:lstStyle>
            <a:lvl1pPr algn="ctr">
              <a:buNone/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This can be used to introduce a new section of the presentation.</a:t>
            </a:r>
          </a:p>
          <a:p>
            <a:pPr lvl="0"/>
            <a:r>
              <a:rPr lang="en-GB" dirty="0"/>
              <a:t>Providing a description below the title is optional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534238-7AAB-4273-94D7-6B6B300C6666}"/>
              </a:ext>
            </a:extLst>
          </p:cNvPr>
          <p:cNvCxnSpPr>
            <a:cxnSpLocks/>
            <a:endCxn id="16" idx="1"/>
          </p:cNvCxnSpPr>
          <p:nvPr userDrawn="1"/>
        </p:nvCxnSpPr>
        <p:spPr>
          <a:xfrm flipV="1">
            <a:off x="251697" y="6509442"/>
            <a:ext cx="9053529" cy="4946"/>
          </a:xfrm>
          <a:prstGeom prst="line">
            <a:avLst/>
          </a:prstGeom>
          <a:ln w="25400">
            <a:solidFill>
              <a:srgbClr val="00A39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5CB5527-2DCE-4EFC-A51A-8BE60D20C852}"/>
              </a:ext>
            </a:extLst>
          </p:cNvPr>
          <p:cNvSpPr txBox="1"/>
          <p:nvPr userDrawn="1"/>
        </p:nvSpPr>
        <p:spPr>
          <a:xfrm>
            <a:off x="9305226" y="6324776"/>
            <a:ext cx="216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www.hopinto.co.uk</a:t>
            </a:r>
            <a:endParaRPr lang="en-GB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5B0B54-B8CA-4852-8D96-EDE4519F2854}"/>
              </a:ext>
            </a:extLst>
          </p:cNvPr>
          <p:cNvCxnSpPr>
            <a:cxnSpLocks/>
          </p:cNvCxnSpPr>
          <p:nvPr userDrawn="1"/>
        </p:nvCxnSpPr>
        <p:spPr>
          <a:xfrm>
            <a:off x="404097" y="6509442"/>
            <a:ext cx="8901129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115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EBF8EB-9C4B-40AA-9A57-405EB08BA016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2F2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54880B-8BFB-451D-A8FD-C1A4B782BE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8466" y="332096"/>
            <a:ext cx="7195067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Nobel Black" panose="02000603040000020004" pitchFamily="50" charset="0"/>
              </a:defRPr>
            </a:lvl1pPr>
          </a:lstStyle>
          <a:p>
            <a:r>
              <a:rPr lang="en-US" dirty="0"/>
              <a:t>SECTION TITLE SLIDE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3237A-A1A6-44CC-A02C-A37F1394A3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3615" y="1842325"/>
            <a:ext cx="8944768" cy="4351338"/>
          </a:xfrm>
        </p:spPr>
        <p:txBody>
          <a:bodyPr>
            <a:normAutofit/>
          </a:bodyPr>
          <a:lstStyle>
            <a:lvl1pPr algn="ctr">
              <a:buNone/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This can be used to introduce a new section of the presentation.</a:t>
            </a:r>
          </a:p>
          <a:p>
            <a:pPr lvl="0"/>
            <a:r>
              <a:rPr lang="en-GB" dirty="0"/>
              <a:t>Providing a description below the title is optional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534238-7AAB-4273-94D7-6B6B300C6666}"/>
              </a:ext>
            </a:extLst>
          </p:cNvPr>
          <p:cNvCxnSpPr>
            <a:cxnSpLocks/>
            <a:endCxn id="16" idx="1"/>
          </p:cNvCxnSpPr>
          <p:nvPr userDrawn="1"/>
        </p:nvCxnSpPr>
        <p:spPr>
          <a:xfrm flipV="1">
            <a:off x="251697" y="6509442"/>
            <a:ext cx="9053529" cy="4946"/>
          </a:xfrm>
          <a:prstGeom prst="line">
            <a:avLst/>
          </a:prstGeom>
          <a:ln w="25400">
            <a:solidFill>
              <a:srgbClr val="00A39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5CB5527-2DCE-4EFC-A51A-8BE60D20C852}"/>
              </a:ext>
            </a:extLst>
          </p:cNvPr>
          <p:cNvSpPr txBox="1"/>
          <p:nvPr userDrawn="1"/>
        </p:nvSpPr>
        <p:spPr>
          <a:xfrm>
            <a:off x="9305226" y="6324776"/>
            <a:ext cx="216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www.hopinto.co.uk</a:t>
            </a:r>
            <a:endParaRPr lang="en-GB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5B0B54-B8CA-4852-8D96-EDE4519F2854}"/>
              </a:ext>
            </a:extLst>
          </p:cNvPr>
          <p:cNvCxnSpPr>
            <a:cxnSpLocks/>
          </p:cNvCxnSpPr>
          <p:nvPr userDrawn="1"/>
        </p:nvCxnSpPr>
        <p:spPr>
          <a:xfrm>
            <a:off x="404097" y="6509442"/>
            <a:ext cx="8901129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344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EBF8EB-9C4B-40AA-9A57-405EB08BA016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D62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54880B-8BFB-451D-A8FD-C1A4B782BE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8466" y="332096"/>
            <a:ext cx="7195067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Nobel Black" panose="02000603040000020004" pitchFamily="50" charset="0"/>
              </a:defRPr>
            </a:lvl1pPr>
          </a:lstStyle>
          <a:p>
            <a:r>
              <a:rPr lang="en-US" dirty="0"/>
              <a:t>SECTION TITLE SLIDE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3237A-A1A6-44CC-A02C-A37F1394A3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3615" y="1842325"/>
            <a:ext cx="8944768" cy="4351338"/>
          </a:xfrm>
        </p:spPr>
        <p:txBody>
          <a:bodyPr>
            <a:normAutofit/>
          </a:bodyPr>
          <a:lstStyle>
            <a:lvl1pPr algn="ctr">
              <a:buNone/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This can be used to introduce a new section of the presentation.</a:t>
            </a:r>
          </a:p>
          <a:p>
            <a:pPr lvl="0"/>
            <a:r>
              <a:rPr lang="en-GB" dirty="0"/>
              <a:t>Providing a description below the title is optional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CB5527-2DCE-4EFC-A51A-8BE60D20C852}"/>
              </a:ext>
            </a:extLst>
          </p:cNvPr>
          <p:cNvSpPr txBox="1"/>
          <p:nvPr userDrawn="1"/>
        </p:nvSpPr>
        <p:spPr>
          <a:xfrm>
            <a:off x="9305226" y="6324776"/>
            <a:ext cx="216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www.hopinto.co.uk</a:t>
            </a:r>
            <a:endParaRPr lang="en-GB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5B0B54-B8CA-4852-8D96-EDE4519F2854}"/>
              </a:ext>
            </a:extLst>
          </p:cNvPr>
          <p:cNvCxnSpPr>
            <a:cxnSpLocks/>
          </p:cNvCxnSpPr>
          <p:nvPr userDrawn="1"/>
        </p:nvCxnSpPr>
        <p:spPr>
          <a:xfrm>
            <a:off x="404097" y="6509442"/>
            <a:ext cx="8901129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717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8F57BD-B0E3-451F-90B8-2AA50F95D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E3C81-E88E-4621-A100-39C57F849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A5642-21AB-4A60-A940-2D1900FC2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1652F-A7B2-408A-91E6-41B3BA84398C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AAADF-DFED-478C-A6A9-13778560E1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1836F-EDC9-4F83-A90A-107483312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3C961-7D6C-4D57-B26D-6454BD2C4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23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apprenticeshipemployers.co.uk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wsociety.org.uk/career-advice/becoming-a-solicitor/" TargetMode="External"/><Relationship Id="rId2" Type="http://schemas.openxmlformats.org/officeDocument/2006/relationships/hyperlink" Target="http://www.crane-staples.co.uk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s://www.lawsociety.org.uk/career-advice/law-students/essential-skill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using a computer&#10;&#10;Description automatically generated with low confidence">
            <a:extLst>
              <a:ext uri="{FF2B5EF4-FFF2-40B4-BE49-F238E27FC236}">
                <a16:creationId xmlns:a16="http://schemas.microsoft.com/office/drawing/2014/main" id="{393CBA29-5386-475B-A3CC-F487672EF2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2" r="24912"/>
          <a:stretch/>
        </p:blipFill>
        <p:spPr>
          <a:xfrm>
            <a:off x="5800431" y="443302"/>
            <a:ext cx="5905794" cy="5965825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C75DC7F-5900-4444-966F-317A9FADAF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LMI CONFERENCE </a:t>
            </a:r>
          </a:p>
          <a:p>
            <a:r>
              <a:rPr lang="en-US" dirty="0"/>
              <a:t>JAN 2025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4986C1-384F-4F36-A60B-9D1CF2D1B5C9}"/>
              </a:ext>
            </a:extLst>
          </p:cNvPr>
          <p:cNvSpPr/>
          <p:nvPr/>
        </p:nvSpPr>
        <p:spPr>
          <a:xfrm>
            <a:off x="-298760" y="2559866"/>
            <a:ext cx="7342356" cy="1738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B0BFC8-D1A6-41CF-BEEC-75D7CBAF7E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256" y="3047340"/>
            <a:ext cx="5403420" cy="1086510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INTRODUCING…</a:t>
            </a:r>
            <a:br>
              <a:rPr lang="en-US" dirty="0"/>
            </a:br>
            <a:r>
              <a:rPr lang="en-US" dirty="0"/>
              <a:t>BUSINESS, FINANCE &amp; LEGAL</a:t>
            </a:r>
            <a:br>
              <a:rPr lang="en-US" dirty="0"/>
            </a:b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5BFC3B-10A3-6E55-A7C6-8D6CB473D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8370" y="6292617"/>
            <a:ext cx="1907484" cy="86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54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824F7-7386-433B-8649-E9210598F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INTRODUCING…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E1F1FB-A425-4446-B305-BE77DB3625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3077" y="2310037"/>
            <a:ext cx="2823347" cy="314973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GB" i="1" dirty="0">
                <a:solidFill>
                  <a:schemeClr val="tx1"/>
                </a:solidFill>
              </a:rPr>
              <a:t>Law firms need;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chemeClr val="tx1"/>
                </a:solidFill>
              </a:rPr>
              <a:t>Solicitors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chemeClr val="tx1"/>
                </a:solidFill>
              </a:rPr>
              <a:t>Legal Executives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chemeClr val="tx1"/>
                </a:solidFill>
              </a:rPr>
              <a:t>Paralegals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chemeClr val="tx1"/>
                </a:solidFill>
              </a:rPr>
              <a:t>Accounts staff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chemeClr val="tx1"/>
                </a:solidFill>
              </a:rPr>
              <a:t>Secretarial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chemeClr val="tx1"/>
                </a:solidFill>
              </a:rPr>
              <a:t>Social media/marketing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chemeClr val="tx1"/>
                </a:solidFill>
              </a:rPr>
              <a:t>Facilities management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chemeClr val="tx1"/>
                </a:solidFill>
              </a:rPr>
              <a:t>IT support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6382EE-CBD0-CE40-621A-EC9B8FCB3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78" y="5795942"/>
            <a:ext cx="1907484" cy="865433"/>
          </a:xfrm>
          <a:prstGeom prst="rect">
            <a:avLst/>
          </a:prstGeom>
        </p:spPr>
      </p:pic>
      <p:pic>
        <p:nvPicPr>
          <p:cNvPr id="1032" name="Picture 8" descr="Image result for BUSINESS FINANCE AND LEGAL JOBS">
            <a:extLst>
              <a:ext uri="{FF2B5EF4-FFF2-40B4-BE49-F238E27FC236}">
                <a16:creationId xmlns:a16="http://schemas.microsoft.com/office/drawing/2014/main" id="{4AE489C6-E27B-43ED-4047-357543250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556" y="133832"/>
            <a:ext cx="4348443" cy="29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B433082-532A-07F4-B964-814BC720A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298" y="5795942"/>
            <a:ext cx="2636714" cy="300058"/>
          </a:xfrm>
          <a:prstGeom prst="rect">
            <a:avLst/>
          </a:prstGeom>
        </p:spPr>
      </p:pic>
      <p:pic>
        <p:nvPicPr>
          <p:cNvPr id="1038" name="Picture 14" descr="MBDA logo | Dwglogo">
            <a:extLst>
              <a:ext uri="{FF2B5EF4-FFF2-40B4-BE49-F238E27FC236}">
                <a16:creationId xmlns:a16="http://schemas.microsoft.com/office/drawing/2014/main" id="{A48AF2D7-0678-850A-08A5-FCD414A0AC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2" t="44389" r="28103" b="43591"/>
          <a:stretch/>
        </p:blipFill>
        <p:spPr bwMode="auto">
          <a:xfrm>
            <a:off x="9143298" y="5046813"/>
            <a:ext cx="2215718" cy="41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9AA763EC-EFF3-8DA2-84DB-ADBAFC34A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298" y="3248290"/>
            <a:ext cx="2380422" cy="158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1788958-33AD-39F3-3A8E-09681FE32FE3}"/>
              </a:ext>
            </a:extLst>
          </p:cNvPr>
          <p:cNvSpPr txBox="1">
            <a:spLocks/>
          </p:cNvSpPr>
          <p:nvPr/>
        </p:nvSpPr>
        <p:spPr>
          <a:xfrm>
            <a:off x="3161052" y="1538864"/>
            <a:ext cx="2823347" cy="31497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i="1" dirty="0">
                <a:solidFill>
                  <a:schemeClr val="tx1"/>
                </a:solidFill>
              </a:rPr>
              <a:t>Accountancy: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1800" i="1" dirty="0">
                <a:solidFill>
                  <a:schemeClr val="tx1"/>
                </a:solidFill>
              </a:rPr>
              <a:t>Public practice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1800" i="1" dirty="0">
                <a:solidFill>
                  <a:schemeClr val="tx1"/>
                </a:solidFill>
              </a:rPr>
              <a:t>Business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1800" i="1" dirty="0">
                <a:solidFill>
                  <a:schemeClr val="tx1"/>
                </a:solidFill>
              </a:rPr>
              <a:t>Corporate finance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1800" i="1" dirty="0">
                <a:solidFill>
                  <a:schemeClr val="tx1"/>
                </a:solidFill>
              </a:rPr>
              <a:t>Forensic accounting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1800" i="1" dirty="0">
                <a:solidFill>
                  <a:schemeClr val="tx1"/>
                </a:solidFill>
              </a:rPr>
              <a:t>Expert witness disputes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1800" i="1" dirty="0">
                <a:solidFill>
                  <a:schemeClr val="tx1"/>
                </a:solidFill>
              </a:rPr>
              <a:t>Tax (personal or corporate)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1800" i="1" dirty="0">
                <a:solidFill>
                  <a:schemeClr val="tx1"/>
                </a:solidFill>
              </a:rPr>
              <a:t>International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30297" y="3569110"/>
            <a:ext cx="24580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Engineering/Defence: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/>
              <a:t>Finance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/>
              <a:t>Human </a:t>
            </a:r>
            <a:r>
              <a:rPr lang="en-GB" i="1" dirty="0" err="1" smtClean="0"/>
              <a:t>Rescources</a:t>
            </a:r>
            <a:endParaRPr lang="en-GB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/>
              <a:t>Sales and business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/>
              <a:t>Project managers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/>
              <a:t>Commercial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/>
              <a:t>Export managers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625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C48FB-E83E-4157-9E4F-D350A2181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ICEBREAKER…ARE THESE STATEMENTS TRUE OR FALSE?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DBE84-4C4B-4E1B-8F95-B1837725F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GB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09D3C1D-7E9B-439F-B55C-63A3BC9EEDA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" r="5396"/>
          <a:stretch>
            <a:fillRect/>
          </a:stretch>
        </p:blipFill>
        <p:spPr/>
      </p:pic>
      <p:pic>
        <p:nvPicPr>
          <p:cNvPr id="9" name="Picture Placeholder 8" descr="A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F27471E2-B304-40C3-AC55-DBBE95F6464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2" r="7342"/>
          <a:stretch>
            <a:fillRect/>
          </a:stretch>
        </p:blipFill>
        <p:spPr>
          <a:xfrm>
            <a:off x="2935384" y="1317625"/>
            <a:ext cx="3160615" cy="5540375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8B253A-CAC1-CCEB-0D0A-12FFA1960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2518" y="5744246"/>
            <a:ext cx="1907484" cy="865433"/>
          </a:xfrm>
          <a:prstGeom prst="rect">
            <a:avLst/>
          </a:prstGeom>
        </p:spPr>
      </p:pic>
      <p:pic>
        <p:nvPicPr>
          <p:cNvPr id="6" name="Picture 5" descr="A fat cat holding a sausage&#10;&#10;Description automatically generated">
            <a:extLst>
              <a:ext uri="{FF2B5EF4-FFF2-40B4-BE49-F238E27FC236}">
                <a16:creationId xmlns:a16="http://schemas.microsoft.com/office/drawing/2014/main" id="{BF78A41C-120E-E0D6-C5F3-16DCAD74D9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478" y="3709669"/>
            <a:ext cx="1180107" cy="1228275"/>
          </a:xfrm>
          <a:prstGeom prst="rect">
            <a:avLst/>
          </a:prstGeom>
        </p:spPr>
      </p:pic>
      <p:pic>
        <p:nvPicPr>
          <p:cNvPr id="10" name="Picture 9" descr="Cartoon character holding papers and a briefcase&#10;&#10;Description automatically generated">
            <a:extLst>
              <a:ext uri="{FF2B5EF4-FFF2-40B4-BE49-F238E27FC236}">
                <a16:creationId xmlns:a16="http://schemas.microsoft.com/office/drawing/2014/main" id="{1268B249-B5AF-4E9E-DF4A-CAFFBF60672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403" y="2168249"/>
            <a:ext cx="1438256" cy="141236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7D511E-AF06-B024-BB65-38942B51784B}"/>
              </a:ext>
            </a:extLst>
          </p:cNvPr>
          <p:cNvSpPr txBox="1">
            <a:spLocks/>
          </p:cNvSpPr>
          <p:nvPr/>
        </p:nvSpPr>
        <p:spPr>
          <a:xfrm>
            <a:off x="7777063" y="2168249"/>
            <a:ext cx="3905268" cy="32580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“Accountants must do maths at university</a:t>
            </a:r>
            <a:r>
              <a:rPr lang="en-GB" sz="1800" kern="100" dirty="0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”</a:t>
            </a:r>
          </a:p>
          <a:p>
            <a:r>
              <a:rPr lang="en-GB" sz="1800" kern="100" dirty="0" smtClean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  <a:r>
              <a:rPr lang="en-GB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</a:t>
            </a:r>
            <a:r>
              <a:rPr lang="en-GB" sz="1800" kern="100" dirty="0" smtClean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 have to be an Engineer to join an engineering firm”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“Accountants are boring and do not develop AI</a:t>
            </a:r>
            <a:r>
              <a:rPr lang="en-GB" sz="1800" kern="100" dirty="0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”</a:t>
            </a:r>
          </a:p>
          <a:p>
            <a:r>
              <a:rPr lang="en-GB" sz="1800" kern="100" dirty="0" smtClean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“You definitely need A Levels to join a Finance/Business related apprenticeship”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“Accountancy leads to a wide variety of international work</a:t>
            </a:r>
            <a:r>
              <a:rPr lang="en-GB" sz="1800" kern="100" dirty="0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”</a:t>
            </a:r>
          </a:p>
          <a:p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8514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E4DF466-3B59-422A-8CFE-B2B2641C871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5" r="64057"/>
          <a:stretch/>
        </p:blipFill>
        <p:spPr>
          <a:xfrm>
            <a:off x="6419753" y="0"/>
            <a:ext cx="5781772" cy="605200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313CD81-B5F3-4144-883D-4FFC8FC26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MOST IN-DEMAND ROLES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39008-307E-4CEA-8E42-BBE71166E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200" b="1" dirty="0"/>
              <a:t>Always a need for qualified staff in all areas of work;</a:t>
            </a:r>
          </a:p>
          <a:p>
            <a:r>
              <a:rPr lang="en-GB" sz="1200" b="1" dirty="0"/>
              <a:t>Paralegals </a:t>
            </a:r>
          </a:p>
          <a:p>
            <a:r>
              <a:rPr lang="en-GB" sz="1200" b="1" dirty="0"/>
              <a:t>Support roles are increasingly important </a:t>
            </a:r>
            <a:r>
              <a:rPr lang="en-GB" sz="1200" b="1" dirty="0" err="1"/>
              <a:t>eg</a:t>
            </a:r>
            <a:r>
              <a:rPr lang="en-GB" sz="1200" b="1" dirty="0"/>
              <a:t> in social media, marketing, </a:t>
            </a:r>
          </a:p>
          <a:p>
            <a:r>
              <a:rPr lang="en-GB" sz="1200" b="1" dirty="0"/>
              <a:t>“traditional” secretarial work on the decline</a:t>
            </a:r>
          </a:p>
          <a:p>
            <a:endParaRPr lang="en-GB" sz="1200" b="1" dirty="0"/>
          </a:p>
          <a:p>
            <a:r>
              <a:rPr lang="en-GB" sz="1200" b="1" dirty="0"/>
              <a:t>Accounting &amp; Finance:  All roles are in demand!  </a:t>
            </a:r>
          </a:p>
          <a:p>
            <a:r>
              <a:rPr lang="en-GB" sz="1200" b="1" dirty="0"/>
              <a:t>Accountants always needed (“recession proof”)</a:t>
            </a:r>
          </a:p>
          <a:p>
            <a:r>
              <a:rPr lang="en-GB" sz="1200" b="1" dirty="0"/>
              <a:t>Businesses value accountants in finance and operational </a:t>
            </a:r>
            <a:r>
              <a:rPr lang="en-GB" sz="1200" b="1" dirty="0" smtClean="0"/>
              <a:t>roles</a:t>
            </a:r>
          </a:p>
          <a:p>
            <a:endParaRPr lang="en-GB" sz="1200" b="1" dirty="0"/>
          </a:p>
          <a:p>
            <a:r>
              <a:rPr lang="en-GB" sz="1200" b="1" dirty="0" smtClean="0"/>
              <a:t>Finance and Business Management Apprenticeships at MBDA</a:t>
            </a:r>
            <a:endParaRPr lang="en-GB" sz="12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FE1991-EBA9-0F45-396C-0693D24A9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98" y="5311530"/>
            <a:ext cx="1907484" cy="86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18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E1FB4-AF9B-4C54-B967-B22667361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06456"/>
            <a:ext cx="560894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SKILLS AND QUALITIES REQUIRED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041D6-262B-467A-8DD3-4826929B8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997" y="1532019"/>
            <a:ext cx="4825781" cy="4536004"/>
          </a:xfrm>
        </p:spPr>
        <p:txBody>
          <a:bodyPr>
            <a:normAutofit/>
          </a:bodyPr>
          <a:lstStyle/>
          <a:p>
            <a:r>
              <a:rPr lang="en-GB" sz="1100" b="1" u="sng" dirty="0"/>
              <a:t>Legal</a:t>
            </a:r>
          </a:p>
          <a:p>
            <a:r>
              <a:rPr lang="en-GB" sz="1100" dirty="0"/>
              <a:t>Degree (not necessarily in law)</a:t>
            </a:r>
          </a:p>
          <a:p>
            <a:r>
              <a:rPr lang="en-GB" sz="1100" dirty="0">
                <a:solidFill>
                  <a:srgbClr val="FF0000"/>
                </a:solidFill>
              </a:rPr>
              <a:t>Or</a:t>
            </a:r>
          </a:p>
          <a:p>
            <a:r>
              <a:rPr lang="en-GB" sz="1100" dirty="0"/>
              <a:t>Without a degree;</a:t>
            </a:r>
          </a:p>
          <a:p>
            <a:r>
              <a:rPr lang="en-GB" sz="1100" dirty="0"/>
              <a:t>1. Become a Chartered Legal Executive, </a:t>
            </a:r>
            <a:r>
              <a:rPr lang="en-GB" sz="1100" dirty="0">
                <a:solidFill>
                  <a:srgbClr val="FF0000"/>
                </a:solidFill>
              </a:rPr>
              <a:t>or</a:t>
            </a:r>
          </a:p>
          <a:p>
            <a:r>
              <a:rPr lang="en-GB" sz="1100" dirty="0"/>
              <a:t>2. Apprenticeship – 20% of working week spent studying and the rest working in a law firm. Lasts 5-6 years. Recommended entry requirements 5 GCSEs and 3 A levels</a:t>
            </a:r>
          </a:p>
          <a:p>
            <a:r>
              <a:rPr lang="en-GB" sz="1100" dirty="0">
                <a:solidFill>
                  <a:srgbClr val="FF0000"/>
                </a:solidFill>
              </a:rPr>
              <a:t>Then</a:t>
            </a:r>
          </a:p>
          <a:p>
            <a:r>
              <a:rPr lang="en-GB" sz="1100" dirty="0"/>
              <a:t>1. Complete two years full time (or equivalent) qualifying work experience</a:t>
            </a:r>
          </a:p>
          <a:p>
            <a:r>
              <a:rPr lang="en-GB" sz="1100" dirty="0"/>
              <a:t>2. Pass the SQE parts 1 and 2 whilst doing (1)</a:t>
            </a:r>
          </a:p>
          <a:p>
            <a:r>
              <a:rPr lang="en-GB" sz="1100" b="1" u="sng" dirty="0"/>
              <a:t>Key skills</a:t>
            </a:r>
          </a:p>
          <a:p>
            <a:r>
              <a:rPr lang="en-GB" sz="1100" dirty="0"/>
              <a:t>- The Four “A’s”</a:t>
            </a:r>
          </a:p>
          <a:p>
            <a:r>
              <a:rPr lang="en-GB" sz="1100" dirty="0"/>
              <a:t>- Good listener</a:t>
            </a:r>
          </a:p>
          <a:p>
            <a:pPr indent="0"/>
            <a:r>
              <a:rPr lang="en-GB" sz="1100" dirty="0"/>
              <a:t>- Attention to detail</a:t>
            </a:r>
          </a:p>
          <a:p>
            <a:pPr>
              <a:buFontTx/>
              <a:buChar char="-"/>
            </a:pPr>
            <a:endParaRPr lang="en-GB" sz="1600" dirty="0"/>
          </a:p>
          <a:p>
            <a:endParaRPr lang="en-GB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62EC07-1570-7D84-7253-E2A0C38FB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98" y="5858284"/>
            <a:ext cx="1907484" cy="86543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D9DF51-70C6-B6CE-A747-655835E7AF5F}"/>
              </a:ext>
            </a:extLst>
          </p:cNvPr>
          <p:cNvSpPr txBox="1">
            <a:spLocks/>
          </p:cNvSpPr>
          <p:nvPr/>
        </p:nvSpPr>
        <p:spPr>
          <a:xfrm>
            <a:off x="6293649" y="463456"/>
            <a:ext cx="5453592" cy="2708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 u="sng" dirty="0">
                <a:solidFill>
                  <a:schemeClr val="bg1"/>
                </a:solidFill>
              </a:rPr>
              <a:t>Accountancy</a:t>
            </a:r>
          </a:p>
          <a:p>
            <a:r>
              <a:rPr lang="en-GB" sz="1100" dirty="0">
                <a:solidFill>
                  <a:schemeClr val="bg1"/>
                </a:solidFill>
              </a:rPr>
              <a:t>Degree route  (Level 7 apprenticeship, 3 years, fully funded);  or </a:t>
            </a:r>
          </a:p>
          <a:p>
            <a:r>
              <a:rPr lang="en-GB" sz="1100" dirty="0">
                <a:solidFill>
                  <a:schemeClr val="bg1"/>
                </a:solidFill>
              </a:rPr>
              <a:t>School leaver (Level 4 apprenticeship, 5 years, fully funded).</a:t>
            </a:r>
          </a:p>
          <a:p>
            <a:r>
              <a:rPr lang="en-GB" sz="1100" dirty="0">
                <a:solidFill>
                  <a:schemeClr val="bg1"/>
                </a:solidFill>
              </a:rPr>
              <a:t>Work full time, block study leave for college courses.</a:t>
            </a:r>
          </a:p>
          <a:p>
            <a:r>
              <a:rPr lang="en-GB" sz="1100" dirty="0">
                <a:solidFill>
                  <a:schemeClr val="bg1"/>
                </a:solidFill>
              </a:rPr>
              <a:t>Technical study and non-technical (professional) skills.</a:t>
            </a:r>
          </a:p>
          <a:p>
            <a:r>
              <a:rPr lang="en-GB" sz="1100" dirty="0">
                <a:solidFill>
                  <a:schemeClr val="bg1"/>
                </a:solidFill>
              </a:rPr>
              <a:t>Key attributes:</a:t>
            </a:r>
          </a:p>
          <a:p>
            <a:pPr>
              <a:buFontTx/>
              <a:buChar char="-"/>
            </a:pPr>
            <a:r>
              <a:rPr lang="en-GB" sz="1100" dirty="0">
                <a:solidFill>
                  <a:schemeClr val="bg1"/>
                </a:solidFill>
              </a:rPr>
              <a:t>Enthusiasm for building strong relationships</a:t>
            </a:r>
          </a:p>
          <a:p>
            <a:pPr>
              <a:buFontTx/>
              <a:buChar char="-"/>
            </a:pPr>
            <a:r>
              <a:rPr lang="en-GB" sz="1100" dirty="0">
                <a:solidFill>
                  <a:schemeClr val="bg1"/>
                </a:solidFill>
              </a:rPr>
              <a:t>Logical, enjoy problem solving</a:t>
            </a:r>
          </a:p>
          <a:p>
            <a:pPr>
              <a:buFontTx/>
              <a:buChar char="-"/>
            </a:pPr>
            <a:r>
              <a:rPr lang="en-GB" sz="1100" dirty="0">
                <a:solidFill>
                  <a:schemeClr val="bg1"/>
                </a:solidFill>
              </a:rPr>
              <a:t>Commitment and a desire to learn</a:t>
            </a:r>
          </a:p>
          <a:p>
            <a:pPr>
              <a:buFontTx/>
              <a:buChar char="-"/>
            </a:pPr>
            <a:r>
              <a:rPr lang="en-GB" sz="1100" dirty="0">
                <a:solidFill>
                  <a:schemeClr val="bg1"/>
                </a:solidFill>
              </a:rPr>
              <a:t>Proactive</a:t>
            </a:r>
          </a:p>
          <a:p>
            <a:pPr indent="0"/>
            <a:r>
              <a:rPr lang="en-US" sz="1100" dirty="0">
                <a:solidFill>
                  <a:schemeClr val="bg1"/>
                </a:solidFill>
              </a:rPr>
              <a:t>MKS are </a:t>
            </a:r>
            <a:r>
              <a:rPr lang="en-US" sz="1100" dirty="0" err="1">
                <a:solidFill>
                  <a:schemeClr val="bg1"/>
                </a:solidFill>
              </a:rPr>
              <a:t>recognised</a:t>
            </a:r>
            <a:r>
              <a:rPr lang="en-US" sz="1100" dirty="0">
                <a:solidFill>
                  <a:schemeClr val="bg1"/>
                </a:solidFill>
              </a:rPr>
              <a:t> as one of the government’s </a:t>
            </a:r>
            <a:r>
              <a:rPr lang="en-US" sz="11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Top 100 Apprenticeship Employers</a:t>
            </a:r>
            <a:r>
              <a:rPr lang="en-US" sz="1100" dirty="0">
                <a:solidFill>
                  <a:schemeClr val="bg1"/>
                </a:solidFill>
              </a:rPr>
              <a:t>.</a:t>
            </a:r>
            <a:endParaRPr lang="en-GB" sz="11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en-GB" sz="1100" dirty="0"/>
          </a:p>
          <a:p>
            <a:endParaRPr lang="en-GB" sz="11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D9DF51-70C6-B6CE-A747-655835E7AF5F}"/>
              </a:ext>
            </a:extLst>
          </p:cNvPr>
          <p:cNvSpPr txBox="1">
            <a:spLocks/>
          </p:cNvSpPr>
          <p:nvPr/>
        </p:nvSpPr>
        <p:spPr>
          <a:xfrm>
            <a:off x="6293649" y="4014765"/>
            <a:ext cx="5453592" cy="2708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 u="sng" dirty="0" smtClean="0">
                <a:solidFill>
                  <a:schemeClr val="bg1"/>
                </a:solidFill>
              </a:rPr>
              <a:t>Business/Finance (MBDA) </a:t>
            </a:r>
            <a:endParaRPr lang="en-GB" sz="1100" b="1" u="sng" dirty="0">
              <a:solidFill>
                <a:schemeClr val="bg1"/>
              </a:solidFill>
            </a:endParaRPr>
          </a:p>
          <a:p>
            <a:r>
              <a:rPr lang="en-GB" sz="1100" dirty="0" smtClean="0">
                <a:solidFill>
                  <a:schemeClr val="bg1"/>
                </a:solidFill>
              </a:rPr>
              <a:t>Level 3, Level 4 and Level 6 Apprenticeships</a:t>
            </a:r>
          </a:p>
          <a:p>
            <a:r>
              <a:rPr lang="en-GB" sz="1100" dirty="0" smtClean="0">
                <a:solidFill>
                  <a:schemeClr val="bg1"/>
                </a:solidFill>
              </a:rPr>
              <a:t>Suitable for all students no matter their academic achievements!</a:t>
            </a:r>
          </a:p>
          <a:p>
            <a:endParaRPr lang="en-GB" sz="1100" dirty="0" smtClean="0">
              <a:solidFill>
                <a:schemeClr val="bg1"/>
              </a:solidFill>
            </a:endParaRPr>
          </a:p>
          <a:p>
            <a:r>
              <a:rPr lang="en-GB" sz="1100" b="1" u="sng" dirty="0" smtClean="0">
                <a:solidFill>
                  <a:schemeClr val="bg1"/>
                </a:solidFill>
              </a:rPr>
              <a:t>Key Attributes</a:t>
            </a:r>
            <a:endParaRPr lang="en-GB" sz="1100" b="1" u="sng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bg1"/>
                </a:solidFill>
              </a:rPr>
              <a:t>Hard 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bg1"/>
                </a:solidFill>
              </a:rPr>
              <a:t>Love to ‘learn’ – not in the traditional sense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bg1"/>
                </a:solidFill>
              </a:rPr>
              <a:t>Get stuck in!</a:t>
            </a:r>
            <a:endParaRPr lang="en-GB" sz="11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en-GB" sz="1100" dirty="0"/>
          </a:p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03192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648DEEE0-04F6-801C-1B17-0431C9301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93" y="451752"/>
            <a:ext cx="6729057" cy="4482197"/>
          </a:xfrm>
          <a:prstGeom prst="rect">
            <a:avLst/>
          </a:prstGeom>
        </p:spPr>
      </p:pic>
      <p:pic>
        <p:nvPicPr>
          <p:cNvPr id="41" name="Picture 40" descr="A qr code with blue and white squares&#10;&#10;Description automatically generated">
            <a:extLst>
              <a:ext uri="{FF2B5EF4-FFF2-40B4-BE49-F238E27FC236}">
                <a16:creationId xmlns:a16="http://schemas.microsoft.com/office/drawing/2014/main" id="{CD9024FD-9D66-753E-D18A-E13419A21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32677"/>
            <a:ext cx="2386698" cy="238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7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A0DC6-8188-4FDC-88F4-DA5F4C6E8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416DA-99E4-460C-90B6-5EEAC0048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Michael Scutt – </a:t>
            </a:r>
            <a:r>
              <a:rPr lang="en-US" dirty="0">
                <a:hlinkClick r:id="rId2"/>
              </a:rPr>
              <a:t>www.crane-staples.co.uk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https://www.lawsociety.org.uk/career-advice/becoming-a-solicitor/</a:t>
            </a:r>
            <a:endParaRPr lang="en-US" dirty="0"/>
          </a:p>
          <a:p>
            <a:r>
              <a:rPr lang="en-US" dirty="0">
                <a:hlinkClick r:id="rId4"/>
              </a:rPr>
              <a:t>https://www.lawsociety.org.uk/career-advice/law-students/essential-skills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Elsie Vivian – Early Careers Recruitment at MBDA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A0DCA1-176A-82E2-EB8A-CA50300B51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873" y="5760946"/>
            <a:ext cx="1907484" cy="86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195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0A3CF0527CB248AAF201C66E1BDA1E" ma:contentTypeVersion="17" ma:contentTypeDescription="Create a new document." ma:contentTypeScope="" ma:versionID="6d9e6963be9b819818bf7c48fde5a6a4">
  <xsd:schema xmlns:xsd="http://www.w3.org/2001/XMLSchema" xmlns:xs="http://www.w3.org/2001/XMLSchema" xmlns:p="http://schemas.microsoft.com/office/2006/metadata/properties" xmlns:ns2="21caf7be-45b8-4cd4-8511-01a3c8b0453b" xmlns:ns3="c20425d7-ff54-4ccf-bd3c-1ff5f95f264c" targetNamespace="http://schemas.microsoft.com/office/2006/metadata/properties" ma:root="true" ma:fieldsID="0fb73ea57715257b57b948b431f5caf0" ns2:_="" ns3:_="">
    <xsd:import namespace="21caf7be-45b8-4cd4-8511-01a3c8b0453b"/>
    <xsd:import namespace="c20425d7-ff54-4ccf-bd3c-1ff5f95f264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lcf76f155ced4ddcb4097134ff3c332f" minOccurs="0"/>
                <xsd:element ref="ns2:TaxCatchAll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caf7be-45b8-4cd4-8511-01a3c8b0453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e9367278-2fb7-41ec-9be0-c70704f207c4}" ma:internalName="TaxCatchAll" ma:showField="CatchAllData" ma:web="21caf7be-45b8-4cd4-8511-01a3c8b045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425d7-ff54-4ccf-bd3c-1ff5f95f26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2cecac4d-2ae6-4b11-90e2-d65a676b88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1caf7be-45b8-4cd4-8511-01a3c8b0453b" xsi:nil="true"/>
    <lcf76f155ced4ddcb4097134ff3c332f xmlns="c20425d7-ff54-4ccf-bd3c-1ff5f95f264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10CA91-E68B-43B9-BD13-40BF49F2EF75}"/>
</file>

<file path=customXml/itemProps2.xml><?xml version="1.0" encoding="utf-8"?>
<ds:datastoreItem xmlns:ds="http://schemas.openxmlformats.org/officeDocument/2006/customXml" ds:itemID="{3CC5E4CE-2B1C-474F-9FB7-327994E88743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dcmitype/"/>
    <ds:schemaRef ds:uri="f75db2bd-472f-47c1-ab4b-8c84fab612fa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BF662E7-3A78-4F42-A89D-7D0A7140A7D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3e92c36-6617-4e71-a989-dd739ad32a4d}" enabled="0" method="" siteId="{53e92c36-6617-4e71-a989-dd739ad32a4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445</Words>
  <Application>Microsoft Office PowerPoint</Application>
  <PresentationFormat>Widescreen</PresentationFormat>
  <Paragraphs>88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Font Awesome 5 Brands Regular</vt:lpstr>
      <vt:lpstr>Nobel Black</vt:lpstr>
      <vt:lpstr>Roboto</vt:lpstr>
      <vt:lpstr>Times New Roman</vt:lpstr>
      <vt:lpstr>Office Theme</vt:lpstr>
      <vt:lpstr>INTRODUCING… BUSINESS, FINANCE &amp; LEGAL </vt:lpstr>
      <vt:lpstr>INTRODUCING…</vt:lpstr>
      <vt:lpstr>ICEBREAKER…ARE THESE STATEMENTS TRUE OR FALSE?</vt:lpstr>
      <vt:lpstr>OUR MOST IN-DEMAND ROLES</vt:lpstr>
      <vt:lpstr>SKILLS AND QUALITIES REQUIRED</vt:lpstr>
      <vt:lpstr>PowerPoint Presentation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Georgia Vernon</dc:creator>
  <cp:lastModifiedBy>Vivian, Elsie (UK)</cp:lastModifiedBy>
  <cp:revision>34</cp:revision>
  <dcterms:created xsi:type="dcterms:W3CDTF">2021-01-04T10:40:02Z</dcterms:created>
  <dcterms:modified xsi:type="dcterms:W3CDTF">2025-01-10T09:12:29Z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0x010100500A3CF0527CB248AAF201C66E1BDA1E</vt:lpwstr>
  </property>
  <property fmtid="{D5CDD505-2E9C-101B-9397-08002B2CF9AE}" pid="3" name="Order">
    <vt:r8>622000</vt:r8>
  </property>
  <property fmtid="{D5CDD505-2E9C-101B-9397-08002B2CF9AE}" pid="4" name="_ExtendedDescription">
    <vt:lpwstr/>
  </property>
  <property fmtid="{D5CDD505-2E9C-101B-9397-08002B2CF9AE}" pid="5" name="MediaServiceImageTags">
    <vt:lpwstr/>
  </property>
  <property fmtid="{D5CDD505-2E9C-101B-9397-08002B2CF9AE}" pid="6" name="_AdHocReviewCycleID">
    <vt:i4>408947593</vt:i4>
  </property>
  <property fmtid="{D5CDD505-2E9C-101B-9397-08002B2CF9AE}" pid="7" name="_NewReviewCycle">
    <vt:lpwstr/>
  </property>
  <property fmtid="{D5CDD505-2E9C-101B-9397-08002B2CF9AE}" pid="8" name="_EmailSubject">
    <vt:lpwstr>TE LMI Conference - Business, Finance &amp; Legal  (MSC35/17)</vt:lpwstr>
  </property>
  <property fmtid="{D5CDD505-2E9C-101B-9397-08002B2CF9AE}" pid="9" name="_AuthorEmail">
    <vt:lpwstr>Elsie.Vivian@mbda.co.uk</vt:lpwstr>
  </property>
  <property fmtid="{D5CDD505-2E9C-101B-9397-08002B2CF9AE}" pid="10" name="_AuthorEmailDisplayName">
    <vt:lpwstr>Vivian, Elsie (UK)</vt:lpwstr>
  </property>
</Properties>
</file>