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13.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8" r:id="rId5"/>
    <p:sldId id="2147376226" r:id="rId6"/>
    <p:sldId id="2147376222" r:id="rId7"/>
    <p:sldId id="2147376229" r:id="rId8"/>
    <p:sldId id="2147376241" r:id="rId9"/>
    <p:sldId id="2147376250" r:id="rId10"/>
    <p:sldId id="2147376240" r:id="rId11"/>
    <p:sldId id="2147376242" r:id="rId12"/>
    <p:sldId id="2147376244" r:id="rId13"/>
    <p:sldId id="2147376246" r:id="rId14"/>
    <p:sldId id="2147376238" r:id="rId15"/>
    <p:sldId id="2147376245" r:id="rId16"/>
    <p:sldId id="2147376235" r:id="rId17"/>
    <p:sldId id="2147376231" r:id="rId18"/>
    <p:sldId id="2147376249" r:id="rId19"/>
    <p:sldId id="2147376237" r:id="rId20"/>
    <p:sldId id="2147376230" r:id="rId21"/>
    <p:sldId id="2147376247" r:id="rId22"/>
    <p:sldId id="2147376236" r:id="rId23"/>
    <p:sldId id="2147376253" r:id="rId24"/>
    <p:sldId id="2147376233" r:id="rId25"/>
    <p:sldId id="2147376251" r:id="rId26"/>
    <p:sldId id="2147376234" r:id="rId27"/>
    <p:sldId id="2147376252" r:id="rId28"/>
    <p:sldId id="273" r:id="rId29"/>
    <p:sldId id="2147376227" r:id="rId30"/>
    <p:sldId id="2147376207" r:id="rId31"/>
    <p:sldId id="2146846187" r:id="rId32"/>
    <p:sldId id="2147376208" r:id="rId33"/>
    <p:sldId id="2146846165" r:id="rId34"/>
    <p:sldId id="2146846166" r:id="rId35"/>
    <p:sldId id="2147376225" r:id="rId36"/>
    <p:sldId id="2147376257" r:id="rId37"/>
    <p:sldId id="2147376258" r:id="rId38"/>
    <p:sldId id="2147376259" r:id="rId39"/>
    <p:sldId id="2147376260" r:id="rId40"/>
    <p:sldId id="2147376223" r:id="rId41"/>
    <p:sldId id="2147376255" r:id="rId42"/>
    <p:sldId id="270" r:id="rId43"/>
    <p:sldId id="2147376256" r:id="rId44"/>
    <p:sldId id="268"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a Vernon" initials="GV" lastIdx="1" clrIdx="0">
    <p:extLst>
      <p:ext uri="{19B8F6BF-5375-455C-9EA6-DF929625EA0E}">
        <p15:presenceInfo xmlns:p15="http://schemas.microsoft.com/office/powerpoint/2012/main" userId="S::Georgia.Vernon@pdms.com::26dc2e7f-406e-4f1b-8e29-ae44f6f48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9E"/>
    <a:srgbClr val="FD621D"/>
    <a:srgbClr val="00807B"/>
    <a:srgbClr val="2F223A"/>
    <a:srgbClr val="F7E9E9"/>
    <a:srgbClr val="EC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DD9DC-BEC2-4F31-8FB5-E79C1D4BA704}" v="433" dt="2025-01-14T19:56:28.776"/>
    <p1510:client id="{AD04DCAB-EF04-4913-B84F-5C024DDCFD7E}" v="9" dt="2025-01-15T13:28:56.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7045" autoAdjust="0"/>
  </p:normalViewPr>
  <p:slideViewPr>
    <p:cSldViewPr snapToGrid="0">
      <p:cViewPr varScale="1">
        <p:scale>
          <a:sx n="58" d="100"/>
          <a:sy n="58" d="100"/>
        </p:scale>
        <p:origin x="996" y="44"/>
      </p:cViewPr>
      <p:guideLst/>
    </p:cSldViewPr>
  </p:slideViewPr>
  <p:notesTextViewPr>
    <p:cViewPr>
      <p:scale>
        <a:sx n="3" d="2"/>
        <a:sy n="3" d="2"/>
      </p:scale>
      <p:origin x="0" y="0"/>
    </p:cViewPr>
  </p:notesTextViewPr>
  <p:notesViewPr>
    <p:cSldViewPr snapToGrid="0">
      <p:cViewPr varScale="1">
        <p:scale>
          <a:sx n="87" d="100"/>
          <a:sy n="87" d="100"/>
        </p:scale>
        <p:origin x="286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E8D109-A150-46E8-8B8B-CEEAE39928E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6092FF-9257-4549-82F1-D9DE8820CBF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DD9BDA8-39A7-4B75-A8C0-F5F3C938B004}" type="datetimeFigureOut">
              <a:rPr lang="en-GB" smtClean="0"/>
              <a:t>15/01/2025</a:t>
            </a:fld>
            <a:endParaRPr lang="en-GB"/>
          </a:p>
        </p:txBody>
      </p:sp>
      <p:sp>
        <p:nvSpPr>
          <p:cNvPr id="4" name="Footer Placeholder 3">
            <a:extLst>
              <a:ext uri="{FF2B5EF4-FFF2-40B4-BE49-F238E27FC236}">
                <a16:creationId xmlns:a16="http://schemas.microsoft.com/office/drawing/2014/main" id="{B294E07D-E246-495D-9BB0-3F8107C222A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C56CB9-1EDF-4A06-968B-8C5370FC098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669C794-E27E-41FB-8A8E-E7F4154D9EAD}" type="slidenum">
              <a:rPr lang="en-GB" smtClean="0"/>
              <a:t>‹#›</a:t>
            </a:fld>
            <a:endParaRPr lang="en-GB"/>
          </a:p>
        </p:txBody>
      </p:sp>
    </p:spTree>
    <p:extLst>
      <p:ext uri="{BB962C8B-B14F-4D97-AF65-F5344CB8AC3E}">
        <p14:creationId xmlns:p14="http://schemas.microsoft.com/office/powerpoint/2010/main" val="2713603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74D8A4-66CD-4C1F-81ED-91E486E5DEC7}" type="datetimeFigureOut">
              <a:rPr lang="en-GB" smtClean="0"/>
              <a:t>15/01/2025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7AE589-6BFD-43A8-BD25-55CF7D0C2CE8}" type="slidenum">
              <a:rPr lang="en-GB" smtClean="0"/>
              <a:t>‹#›</a:t>
            </a:fld>
            <a:endParaRPr lang="en-GB"/>
          </a:p>
        </p:txBody>
      </p:sp>
    </p:spTree>
    <p:extLst>
      <p:ext uri="{BB962C8B-B14F-4D97-AF65-F5344CB8AC3E}">
        <p14:creationId xmlns:p14="http://schemas.microsoft.com/office/powerpoint/2010/main" val="70333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reers.bbc.co.uk/content/EC_Get-In/?locale=en_GB"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springpod.com/virtual-work-experience/tv-film-work-experience" TargetMode="External"/><Relationship Id="rId5" Type="http://schemas.openxmlformats.org/officeDocument/2006/relationships/hyperlink" Target="https://www.bfi.org.uk/bfi-film-academy-opportunities-young-creatives" TargetMode="External"/><Relationship Id="rId4" Type="http://schemas.openxmlformats.org/officeDocument/2006/relationships/hyperlink" Target="https://careers.channel4.com/4skills/work-experie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Hollywood Film – e.g. NBCUniversal in LA commission Jurassic to be made. A production company is then set up specifically for this film and then shot over here.</a:t>
            </a:r>
          </a:p>
          <a:p>
            <a:endParaRPr lang="en-GB" dirty="0"/>
          </a:p>
          <a:p>
            <a:r>
              <a:rPr lang="en-GB" dirty="0"/>
              <a:t>TV Drama – Pulse Films might pitch Gangs of London to Sky Studios. Then Sky agree and either fund or part fund with other investors. Then Pulse Film make it with oversight from Sky. Sky then programme and distribute using appropriate channels – Pulse Films, Sky Studios.</a:t>
            </a:r>
          </a:p>
        </p:txBody>
      </p:sp>
      <p:sp>
        <p:nvSpPr>
          <p:cNvPr id="4" name="Slide Number Placeholder 3"/>
          <p:cNvSpPr>
            <a:spLocks noGrp="1"/>
          </p:cNvSpPr>
          <p:nvPr>
            <p:ph type="sldNum" sz="quarter" idx="5"/>
          </p:nvPr>
        </p:nvSpPr>
        <p:spPr/>
        <p:txBody>
          <a:bodyPr/>
          <a:lstStyle/>
          <a:p>
            <a:fld id="{837AE589-6BFD-43A8-BD25-55CF7D0C2CE8}" type="slidenum">
              <a:rPr lang="en-GB" smtClean="0"/>
              <a:t>8</a:t>
            </a:fld>
            <a:endParaRPr lang="en-GB"/>
          </a:p>
        </p:txBody>
      </p:sp>
    </p:spTree>
    <p:extLst>
      <p:ext uri="{BB962C8B-B14F-4D97-AF65-F5344CB8AC3E}">
        <p14:creationId xmlns:p14="http://schemas.microsoft.com/office/powerpoint/2010/main" val="360963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u="sng" dirty="0">
                <a:solidFill>
                  <a:srgbClr val="0563C1"/>
                </a:solidFill>
                <a:effectLst/>
                <a:latin typeface="Sky Text" panose="020B0506040202020204" pitchFamily="34" charset="0"/>
                <a:ea typeface="Calibri" panose="020F0502020204030204" pitchFamily="34" charset="0"/>
                <a:cs typeface="Times New Roman" panose="02020603050405020304" pitchFamily="18" charset="0"/>
                <a:hlinkClick r:id="rId3"/>
              </a:rPr>
              <a:t>BBC</a:t>
            </a:r>
            <a:r>
              <a:rPr lang="en-GB" sz="1800" dirty="0">
                <a:effectLst/>
                <a:latin typeface="Sky Text" panose="020B0506040202020204" pitchFamily="34" charset="0"/>
                <a:ea typeface="Calibri" panose="020F0502020204030204" pitchFamily="34" charset="0"/>
                <a:cs typeface="Times New Roman" panose="02020603050405020304" pitchFamily="18" charset="0"/>
              </a:rPr>
              <a:t> – Offer taster days for Year 12/13s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Sky Text" panose="020B0506040202020204" pitchFamily="34" charset="0"/>
                <a:ea typeface="Calibri" panose="020F0502020204030204" pitchFamily="34" charset="0"/>
                <a:cs typeface="Times New Roman" panose="02020603050405020304" pitchFamily="18" charset="0"/>
                <a:hlinkClick r:id="rId4"/>
              </a:rPr>
              <a:t>Channel 4</a:t>
            </a:r>
            <a:r>
              <a:rPr lang="en-GB" sz="1800" dirty="0">
                <a:effectLst/>
                <a:latin typeface="Sky Text" panose="020B0506040202020204" pitchFamily="34" charset="0"/>
                <a:ea typeface="Calibri" panose="020F0502020204030204" pitchFamily="34" charset="0"/>
                <a:cs typeface="Times New Roman" panose="02020603050405020304" pitchFamily="18" charset="0"/>
              </a:rPr>
              <a:t> – online work experience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Sky Text" panose="020B0506040202020204" pitchFamily="34" charset="0"/>
                <a:ea typeface="Calibri" panose="020F0502020204030204" pitchFamily="34" charset="0"/>
                <a:cs typeface="Times New Roman" panose="02020603050405020304" pitchFamily="18" charset="0"/>
                <a:hlinkClick r:id="rId5"/>
              </a:rPr>
              <a:t>BFI Film Academy</a:t>
            </a:r>
            <a:r>
              <a:rPr lang="en-GB" sz="1800" dirty="0">
                <a:effectLst/>
                <a:latin typeface="Sky Text" panose="020B0506040202020204" pitchFamily="34" charset="0"/>
                <a:ea typeface="Calibri" panose="020F0502020204030204" pitchFamily="34" charset="0"/>
                <a:cs typeface="Times New Roman" panose="02020603050405020304" pitchFamily="18" charset="0"/>
              </a:rPr>
              <a:t> – filmmaking workshops in the school holidays for 16-19 year olds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Sky Text" panose="020B0506040202020204" pitchFamily="34" charset="0"/>
                <a:ea typeface="Calibri" panose="020F0502020204030204" pitchFamily="34" charset="0"/>
                <a:cs typeface="Times New Roman" panose="02020603050405020304" pitchFamily="18" charset="0"/>
                <a:hlinkClick r:id="rId6"/>
              </a:rPr>
              <a:t>Springpod</a:t>
            </a:r>
            <a:r>
              <a:rPr lang="en-GB" sz="1800" dirty="0">
                <a:effectLst/>
                <a:latin typeface="Sky Text" panose="020B0506040202020204" pitchFamily="34" charset="0"/>
                <a:ea typeface="Calibri" panose="020F0502020204030204" pitchFamily="34" charset="0"/>
                <a:cs typeface="Times New Roman" panose="02020603050405020304" pitchFamily="18" charset="0"/>
              </a:rPr>
              <a:t> – online work experience</a:t>
            </a:r>
          </a:p>
          <a:p>
            <a:pPr>
              <a:lnSpc>
                <a:spcPct val="107000"/>
              </a:lnSpc>
              <a:spcAft>
                <a:spcPts val="800"/>
              </a:spcAft>
            </a:pPr>
            <a:r>
              <a:rPr lang="en-GB" sz="1800" dirty="0">
                <a:effectLst/>
                <a:latin typeface="Sky Text" panose="020B0506040202020204" pitchFamily="34" charset="0"/>
                <a:ea typeface="Calibri" panose="020F0502020204030204" pitchFamily="34" charset="0"/>
                <a:cs typeface="Times New Roman" panose="02020603050405020304" pitchFamily="18" charset="0"/>
              </a:rPr>
              <a:t>Speakers for Schools are working on experience</a:t>
            </a:r>
          </a:p>
          <a:p>
            <a:pPr>
              <a:lnSpc>
                <a:spcPct val="107000"/>
              </a:lnSpc>
              <a:spcAft>
                <a:spcPts val="800"/>
              </a:spcAft>
            </a:pPr>
            <a:r>
              <a:rPr lang="en-GB" sz="1800" dirty="0">
                <a:effectLst/>
                <a:latin typeface="Sky Text" panose="020B0506040202020204" pitchFamily="34" charset="0"/>
                <a:ea typeface="Calibri" panose="020F0502020204030204" pitchFamily="34" charset="0"/>
                <a:cs typeface="Times New Roman" panose="02020603050405020304" pitchFamily="18" charset="0"/>
              </a:rPr>
              <a:t>Into Film</a:t>
            </a:r>
          </a:p>
          <a:p>
            <a:pPr>
              <a:lnSpc>
                <a:spcPct val="107000"/>
              </a:lnSpc>
              <a:spcAft>
                <a:spcPts val="800"/>
              </a:spcAft>
            </a:pPr>
            <a:r>
              <a:rPr lang="en-GB" sz="1800" dirty="0">
                <a:effectLst/>
                <a:latin typeface="Sky Text" panose="020B0506040202020204" pitchFamily="34" charset="0"/>
                <a:ea typeface="Calibri" panose="020F0502020204030204" pitchFamily="34" charset="0"/>
                <a:cs typeface="Times New Roman" panose="02020603050405020304" pitchFamily="18" charset="0"/>
              </a:rPr>
              <a:t>National Saturday Club – Herts based film club at Uni of Herts</a:t>
            </a:r>
          </a:p>
          <a:p>
            <a:pPr>
              <a:lnSpc>
                <a:spcPct val="107000"/>
              </a:lnSpc>
              <a:spcAft>
                <a:spcPts val="800"/>
              </a:spcAft>
            </a:pPr>
            <a:r>
              <a:rPr lang="en-GB" sz="1800" dirty="0">
                <a:effectLst/>
                <a:latin typeface="Sky Text" panose="020B0506040202020204" pitchFamily="34" charset="0"/>
                <a:ea typeface="Calibri" panose="020F0502020204030204" pitchFamily="34" charset="0"/>
                <a:cs typeface="Times New Roman" panose="02020603050405020304" pitchFamily="18" charset="0"/>
              </a:rPr>
              <a:t>Brilliant Film Academy – paid Saturday morning film clubs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DDEA6C-8F12-2946-8FEA-AB499F257480}" type="slidenum">
              <a:rPr lang="en-US" smtClean="0"/>
              <a:pPr/>
              <a:t>37</a:t>
            </a:fld>
            <a:endParaRPr lang="en-US"/>
          </a:p>
        </p:txBody>
      </p:sp>
    </p:spTree>
    <p:extLst>
      <p:ext uri="{BB962C8B-B14F-4D97-AF65-F5344CB8AC3E}">
        <p14:creationId xmlns:p14="http://schemas.microsoft.com/office/powerpoint/2010/main" val="226664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7AE589-6BFD-43A8-BD25-55CF7D0C2CE8}" type="slidenum">
              <a:rPr lang="en-GB" smtClean="0"/>
              <a:t>9</a:t>
            </a:fld>
            <a:endParaRPr lang="en-GB"/>
          </a:p>
        </p:txBody>
      </p:sp>
    </p:spTree>
    <p:extLst>
      <p:ext uri="{BB962C8B-B14F-4D97-AF65-F5344CB8AC3E}">
        <p14:creationId xmlns:p14="http://schemas.microsoft.com/office/powerpoint/2010/main" val="190383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Production starts</a:t>
            </a:r>
          </a:p>
          <a:p>
            <a:r>
              <a:rPr lang="en-GB" dirty="0"/>
              <a:t>Employ above the line crew</a:t>
            </a:r>
          </a:p>
          <a:p>
            <a:r>
              <a:rPr lang="en-GB" dirty="0"/>
              <a:t>Hire facilities – studio, production office, etc.</a:t>
            </a:r>
          </a:p>
          <a:p>
            <a:r>
              <a:rPr lang="en-GB" dirty="0"/>
              <a:t>Get into production office</a:t>
            </a:r>
          </a:p>
        </p:txBody>
      </p:sp>
      <p:sp>
        <p:nvSpPr>
          <p:cNvPr id="4" name="Slide Number Placeholder 3"/>
          <p:cNvSpPr>
            <a:spLocks noGrp="1"/>
          </p:cNvSpPr>
          <p:nvPr>
            <p:ph type="sldNum" sz="quarter" idx="5"/>
          </p:nvPr>
        </p:nvSpPr>
        <p:spPr/>
        <p:txBody>
          <a:bodyPr/>
          <a:lstStyle/>
          <a:p>
            <a:fld id="{837AE589-6BFD-43A8-BD25-55CF7D0C2CE8}" type="slidenum">
              <a:rPr lang="en-GB" smtClean="0"/>
              <a:t>10</a:t>
            </a:fld>
            <a:endParaRPr lang="en-GB"/>
          </a:p>
        </p:txBody>
      </p:sp>
    </p:spTree>
    <p:extLst>
      <p:ext uri="{BB962C8B-B14F-4D97-AF65-F5344CB8AC3E}">
        <p14:creationId xmlns:p14="http://schemas.microsoft.com/office/powerpoint/2010/main" val="266315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ADDB6-BA8E-A91A-7785-32215FA18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ACE98-AA18-DFDE-B132-6F05CBA6D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9BC78-3429-E7AA-F6DC-7889B7205512}"/>
              </a:ext>
            </a:extLst>
          </p:cNvPr>
          <p:cNvSpPr>
            <a:spLocks noGrp="1"/>
          </p:cNvSpPr>
          <p:nvPr>
            <p:ph type="body" idx="1"/>
          </p:nvPr>
        </p:nvSpPr>
        <p:spPr/>
        <p:txBody>
          <a:bodyPr/>
          <a:lstStyle/>
          <a:p>
            <a:r>
              <a:rPr lang="en-GB" dirty="0"/>
              <a:t>Lighting and rigging</a:t>
            </a:r>
          </a:p>
          <a:p>
            <a:r>
              <a:rPr lang="en-GB" dirty="0"/>
              <a:t>Camera</a:t>
            </a:r>
          </a:p>
          <a:p>
            <a:r>
              <a:rPr lang="en-GB" dirty="0"/>
              <a:t>Costumes</a:t>
            </a:r>
          </a:p>
          <a:p>
            <a:r>
              <a:rPr lang="en-GB" dirty="0"/>
              <a:t>Props</a:t>
            </a:r>
          </a:p>
          <a:p>
            <a:r>
              <a:rPr lang="en-GB" dirty="0"/>
              <a:t>Greens</a:t>
            </a:r>
          </a:p>
          <a:p>
            <a:r>
              <a:rPr lang="en-GB" dirty="0"/>
              <a:t>Action Vehicles</a:t>
            </a:r>
          </a:p>
          <a:p>
            <a:r>
              <a:rPr lang="en-GB" dirty="0"/>
              <a:t>Sustainability</a:t>
            </a:r>
          </a:p>
          <a:p>
            <a:r>
              <a:rPr lang="en-GB" dirty="0"/>
              <a:t>Post-production and Pre-vis/ VFX</a:t>
            </a:r>
          </a:p>
        </p:txBody>
      </p:sp>
      <p:sp>
        <p:nvSpPr>
          <p:cNvPr id="4" name="Slide Number Placeholder 3">
            <a:extLst>
              <a:ext uri="{FF2B5EF4-FFF2-40B4-BE49-F238E27FC236}">
                <a16:creationId xmlns:a16="http://schemas.microsoft.com/office/drawing/2014/main" id="{FEFE6311-239E-7EBC-3757-05397BA4AFDF}"/>
              </a:ext>
            </a:extLst>
          </p:cNvPr>
          <p:cNvSpPr>
            <a:spLocks noGrp="1"/>
          </p:cNvSpPr>
          <p:nvPr>
            <p:ph type="sldNum" sz="quarter" idx="5"/>
          </p:nvPr>
        </p:nvSpPr>
        <p:spPr/>
        <p:txBody>
          <a:bodyPr/>
          <a:lstStyle/>
          <a:p>
            <a:fld id="{837AE589-6BFD-43A8-BD25-55CF7D0C2CE8}" type="slidenum">
              <a:rPr lang="en-GB" smtClean="0"/>
              <a:t>20</a:t>
            </a:fld>
            <a:endParaRPr lang="en-GB"/>
          </a:p>
        </p:txBody>
      </p:sp>
    </p:spTree>
    <p:extLst>
      <p:ext uri="{BB962C8B-B14F-4D97-AF65-F5344CB8AC3E}">
        <p14:creationId xmlns:p14="http://schemas.microsoft.com/office/powerpoint/2010/main" val="245283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E5C7D-48CC-5DB4-A183-BDAC758A7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9531D-DD24-DDF2-FD4E-F36DA1BA0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3DC3B-0B63-0A93-C5A4-011BF9412A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63DE98-C493-1107-831F-63802D9FB4CB}"/>
              </a:ext>
            </a:extLst>
          </p:cNvPr>
          <p:cNvSpPr>
            <a:spLocks noGrp="1"/>
          </p:cNvSpPr>
          <p:nvPr>
            <p:ph type="sldNum" sz="quarter" idx="5"/>
          </p:nvPr>
        </p:nvSpPr>
        <p:spPr/>
        <p:txBody>
          <a:bodyPr/>
          <a:lstStyle/>
          <a:p>
            <a:fld id="{837AE589-6BFD-43A8-BD25-55CF7D0C2CE8}" type="slidenum">
              <a:rPr lang="en-GB" smtClean="0"/>
              <a:t>24</a:t>
            </a:fld>
            <a:endParaRPr lang="en-GB"/>
          </a:p>
        </p:txBody>
      </p:sp>
    </p:spTree>
    <p:extLst>
      <p:ext uri="{BB962C8B-B14F-4D97-AF65-F5344CB8AC3E}">
        <p14:creationId xmlns:p14="http://schemas.microsoft.com/office/powerpoint/2010/main" val="300198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23F15A-0804-493B-B1CC-8DA93E9F53FB}" type="slidenum">
              <a:rPr lang="en-GB" smtClean="0"/>
              <a:t>26</a:t>
            </a:fld>
            <a:endParaRPr lang="en-GB"/>
          </a:p>
        </p:txBody>
      </p:sp>
    </p:spTree>
    <p:extLst>
      <p:ext uri="{BB962C8B-B14F-4D97-AF65-F5344CB8AC3E}">
        <p14:creationId xmlns:p14="http://schemas.microsoft.com/office/powerpoint/2010/main" val="293955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 alignment </a:t>
            </a:r>
          </a:p>
        </p:txBody>
      </p:sp>
      <p:sp>
        <p:nvSpPr>
          <p:cNvPr id="4" name="Slide Number Placeholder 3"/>
          <p:cNvSpPr>
            <a:spLocks noGrp="1"/>
          </p:cNvSpPr>
          <p:nvPr>
            <p:ph type="sldNum" sz="quarter" idx="5"/>
          </p:nvPr>
        </p:nvSpPr>
        <p:spPr/>
        <p:txBody>
          <a:bodyPr/>
          <a:lstStyle/>
          <a:p>
            <a:fld id="{837AE589-6BFD-43A8-BD25-55CF7D0C2CE8}" type="slidenum">
              <a:rPr lang="en-GB" smtClean="0"/>
              <a:t>32</a:t>
            </a:fld>
            <a:endParaRPr lang="en-GB"/>
          </a:p>
        </p:txBody>
      </p:sp>
    </p:spTree>
    <p:extLst>
      <p:ext uri="{BB962C8B-B14F-4D97-AF65-F5344CB8AC3E}">
        <p14:creationId xmlns:p14="http://schemas.microsoft.com/office/powerpoint/2010/main" val="383321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FB11C-D5FF-E88E-6D14-51ADA830F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E4046-52B1-DEE1-5488-A2AD50E0E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F50C5-337C-69C3-BABB-CEAEE56A984F}"/>
              </a:ext>
            </a:extLst>
          </p:cNvPr>
          <p:cNvSpPr>
            <a:spLocks noGrp="1"/>
          </p:cNvSpPr>
          <p:nvPr>
            <p:ph type="body" idx="1"/>
          </p:nvPr>
        </p:nvSpPr>
        <p:spPr/>
        <p:txBody>
          <a:bodyPr/>
          <a:lstStyle/>
          <a:p>
            <a:r>
              <a:rPr lang="en-GB" dirty="0"/>
              <a:t>Subject alignment </a:t>
            </a:r>
          </a:p>
        </p:txBody>
      </p:sp>
      <p:sp>
        <p:nvSpPr>
          <p:cNvPr id="4" name="Slide Number Placeholder 3">
            <a:extLst>
              <a:ext uri="{FF2B5EF4-FFF2-40B4-BE49-F238E27FC236}">
                <a16:creationId xmlns:a16="http://schemas.microsoft.com/office/drawing/2014/main" id="{70940569-4E96-BFEB-4276-637F9DE7C918}"/>
              </a:ext>
            </a:extLst>
          </p:cNvPr>
          <p:cNvSpPr>
            <a:spLocks noGrp="1"/>
          </p:cNvSpPr>
          <p:nvPr>
            <p:ph type="sldNum" sz="quarter" idx="5"/>
          </p:nvPr>
        </p:nvSpPr>
        <p:spPr/>
        <p:txBody>
          <a:bodyPr/>
          <a:lstStyle/>
          <a:p>
            <a:fld id="{837AE589-6BFD-43A8-BD25-55CF7D0C2CE8}" type="slidenum">
              <a:rPr lang="en-GB" smtClean="0"/>
              <a:t>34</a:t>
            </a:fld>
            <a:endParaRPr lang="en-GB"/>
          </a:p>
        </p:txBody>
      </p:sp>
    </p:spTree>
    <p:extLst>
      <p:ext uri="{BB962C8B-B14F-4D97-AF65-F5344CB8AC3E}">
        <p14:creationId xmlns:p14="http://schemas.microsoft.com/office/powerpoint/2010/main" val="379178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7AE589-6BFD-43A8-BD25-55CF7D0C2CE8}" type="slidenum">
              <a:rPr lang="en-GB" smtClean="0"/>
              <a:t>36</a:t>
            </a:fld>
            <a:endParaRPr lang="en-GB"/>
          </a:p>
        </p:txBody>
      </p:sp>
    </p:spTree>
    <p:extLst>
      <p:ext uri="{BB962C8B-B14F-4D97-AF65-F5344CB8AC3E}">
        <p14:creationId xmlns:p14="http://schemas.microsoft.com/office/powerpoint/2010/main" val="336327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jp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A3A46-BE5D-4EBA-BF17-6EC80BE8C9E5}"/>
              </a:ext>
            </a:extLst>
          </p:cNvPr>
          <p:cNvSpPr/>
          <p:nvPr userDrawn="1"/>
        </p:nvSpPr>
        <p:spPr>
          <a:xfrm>
            <a:off x="-217279" y="-244444"/>
            <a:ext cx="10701192" cy="7346887"/>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807B"/>
              </a:solidFill>
            </a:endParaRPr>
          </a:p>
        </p:txBody>
      </p:sp>
      <p:sp>
        <p:nvSpPr>
          <p:cNvPr id="14" name="Picture Placeholder 13">
            <a:extLst>
              <a:ext uri="{FF2B5EF4-FFF2-40B4-BE49-F238E27FC236}">
                <a16:creationId xmlns:a16="http://schemas.microsoft.com/office/drawing/2014/main" id="{5AA25267-7D73-49BF-9C43-6A8B67978D44}"/>
              </a:ext>
            </a:extLst>
          </p:cNvPr>
          <p:cNvSpPr>
            <a:spLocks noGrp="1"/>
          </p:cNvSpPr>
          <p:nvPr>
            <p:ph type="pic" sz="quarter" idx="10"/>
          </p:nvPr>
        </p:nvSpPr>
        <p:spPr>
          <a:xfrm>
            <a:off x="5800431" y="443302"/>
            <a:ext cx="5905794" cy="5965825"/>
          </a:xfrm>
        </p:spPr>
        <p:txBody>
          <a:bodyPr/>
          <a:lstStyle/>
          <a:p>
            <a:endParaRPr lang="en-GB" dirty="0"/>
          </a:p>
        </p:txBody>
      </p:sp>
      <p:sp>
        <p:nvSpPr>
          <p:cNvPr id="3" name="Subtitle 2">
            <a:extLst>
              <a:ext uri="{FF2B5EF4-FFF2-40B4-BE49-F238E27FC236}">
                <a16:creationId xmlns:a16="http://schemas.microsoft.com/office/drawing/2014/main" id="{908B7C4C-37F3-41CA-B294-479ADDB30CD0}"/>
              </a:ext>
            </a:extLst>
          </p:cNvPr>
          <p:cNvSpPr>
            <a:spLocks noGrp="1"/>
          </p:cNvSpPr>
          <p:nvPr>
            <p:ph type="subTitle" idx="1" hasCustomPrompt="1"/>
          </p:nvPr>
        </p:nvSpPr>
        <p:spPr>
          <a:xfrm>
            <a:off x="1560057" y="5590874"/>
            <a:ext cx="3812864" cy="981942"/>
          </a:xfrm>
        </p:spPr>
        <p:txBody>
          <a:bodyPr/>
          <a:lstStyle>
            <a:lvl1pPr marL="0" indent="0" algn="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a:t>
            </a:r>
          </a:p>
          <a:p>
            <a:r>
              <a:rPr lang="en-US" dirty="0"/>
              <a:t>Date</a:t>
            </a:r>
            <a:endParaRPr lang="en-GB" dirty="0"/>
          </a:p>
        </p:txBody>
      </p:sp>
      <p:sp>
        <p:nvSpPr>
          <p:cNvPr id="12" name="Rectangle 11">
            <a:extLst>
              <a:ext uri="{FF2B5EF4-FFF2-40B4-BE49-F238E27FC236}">
                <a16:creationId xmlns:a16="http://schemas.microsoft.com/office/drawing/2014/main" id="{C0CB5452-B0AB-4241-A083-94FB14DEF609}"/>
              </a:ext>
            </a:extLst>
          </p:cNvPr>
          <p:cNvSpPr/>
          <p:nvPr userDrawn="1"/>
        </p:nvSpPr>
        <p:spPr>
          <a:xfrm>
            <a:off x="-298760" y="2559866"/>
            <a:ext cx="7342356" cy="17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39E08203-CA13-4FC2-8967-98475ED06839}"/>
              </a:ext>
            </a:extLst>
          </p:cNvPr>
          <p:cNvSpPr>
            <a:spLocks noGrp="1"/>
          </p:cNvSpPr>
          <p:nvPr>
            <p:ph type="ctrTitle" hasCustomPrompt="1"/>
          </p:nvPr>
        </p:nvSpPr>
        <p:spPr>
          <a:xfrm>
            <a:off x="235380" y="2733015"/>
            <a:ext cx="5926648" cy="1391970"/>
          </a:xfrm>
          <a:noFill/>
        </p:spPr>
        <p:txBody>
          <a:bodyPr>
            <a:normAutofit fontScale="90000"/>
          </a:bodyPr>
          <a:lstStyle>
            <a:lvl1pPr>
              <a:defRPr>
                <a:solidFill>
                  <a:srgbClr val="00A39E"/>
                </a:solidFill>
                <a:latin typeface="Nobel Black" panose="02000603040000020004" pitchFamily="50" charset="0"/>
              </a:defRPr>
            </a:lvl1pPr>
          </a:lstStyle>
          <a:p>
            <a:r>
              <a:rPr lang="en-US" sz="4800" dirty="0">
                <a:latin typeface="Nobel Black" panose="02000603040000020004" pitchFamily="50" charset="0"/>
              </a:rPr>
              <a:t>PRESENTATION TITLE HERE</a:t>
            </a:r>
            <a:endParaRPr lang="en-GB" sz="4800" dirty="0">
              <a:latin typeface="Nobel Black" panose="02000603040000020004" pitchFamily="50" charset="0"/>
            </a:endParaRPr>
          </a:p>
        </p:txBody>
      </p:sp>
      <p:pic>
        <p:nvPicPr>
          <p:cNvPr id="17" name="Picture 16" descr="A picture containing text, clipart&#10;&#10;Description automatically generated">
            <a:extLst>
              <a:ext uri="{FF2B5EF4-FFF2-40B4-BE49-F238E27FC236}">
                <a16:creationId xmlns:a16="http://schemas.microsoft.com/office/drawing/2014/main" id="{B5F08DBC-2609-4730-9BF0-AE3FDFD4C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57" y="5739093"/>
            <a:ext cx="1424904" cy="521814"/>
          </a:xfrm>
          <a:prstGeom prst="rect">
            <a:avLst/>
          </a:prstGeom>
        </p:spPr>
      </p:pic>
    </p:spTree>
    <p:extLst>
      <p:ext uri="{BB962C8B-B14F-4D97-AF65-F5344CB8AC3E}">
        <p14:creationId xmlns:p14="http://schemas.microsoft.com/office/powerpoint/2010/main" val="64366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360457" y="338432"/>
            <a:ext cx="5007322" cy="1325563"/>
          </a:xfrm>
        </p:spPr>
        <p:txBody>
          <a:bodyPr/>
          <a:lstStyle>
            <a:lvl1pPr>
              <a:defRPr>
                <a:solidFill>
                  <a:schemeClr val="bg1"/>
                </a:solidFill>
                <a:latin typeface="Nobel Black" panose="02000603040000020004" pitchFamily="50" charset="0"/>
              </a:defRPr>
            </a:lvl1pPr>
          </a:lstStyle>
          <a:p>
            <a:r>
              <a:rPr lang="en-US" dirty="0"/>
              <a:t>CONTACT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360458" y="2461404"/>
            <a:ext cx="5007321" cy="417788"/>
          </a:xfrm>
        </p:spPr>
        <p:txBody>
          <a:bodyPr/>
          <a:lstStyle>
            <a:lvl1pPr marL="0">
              <a:buNone/>
              <a:defRPr>
                <a:solidFill>
                  <a:schemeClr val="bg1"/>
                </a:solidFill>
                <a:latin typeface="Nobel Black" panose="02000603040000020004"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EMAIL</a:t>
            </a:r>
            <a:endParaRPr lang="en-GB" dirty="0"/>
          </a:p>
        </p:txBody>
      </p: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360457" y="6509442"/>
            <a:ext cx="894476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1939767A-DD8B-4A94-B418-14BA9F81A58C}"/>
              </a:ext>
            </a:extLst>
          </p:cNvPr>
          <p:cNvSpPr>
            <a:spLocks noGrp="1"/>
          </p:cNvSpPr>
          <p:nvPr>
            <p:ph idx="11" hasCustomPrompt="1"/>
          </p:nvPr>
        </p:nvSpPr>
        <p:spPr>
          <a:xfrm>
            <a:off x="360458" y="3063858"/>
            <a:ext cx="5007321" cy="417788"/>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Add in email address</a:t>
            </a:r>
            <a:endParaRPr lang="en-GB" dirty="0"/>
          </a:p>
        </p:txBody>
      </p:sp>
      <p:sp>
        <p:nvSpPr>
          <p:cNvPr id="18" name="Content Placeholder 2">
            <a:extLst>
              <a:ext uri="{FF2B5EF4-FFF2-40B4-BE49-F238E27FC236}">
                <a16:creationId xmlns:a16="http://schemas.microsoft.com/office/drawing/2014/main" id="{418C101D-CF3D-4EF6-8ED1-55CA6F9DD3BA}"/>
              </a:ext>
            </a:extLst>
          </p:cNvPr>
          <p:cNvSpPr>
            <a:spLocks noGrp="1"/>
          </p:cNvSpPr>
          <p:nvPr>
            <p:ph idx="12" hasCustomPrompt="1"/>
          </p:nvPr>
        </p:nvSpPr>
        <p:spPr>
          <a:xfrm>
            <a:off x="360457" y="3832849"/>
            <a:ext cx="5007321" cy="417788"/>
          </a:xfrm>
        </p:spPr>
        <p:txBody>
          <a:bodyPr/>
          <a:lstStyle>
            <a:lvl1pPr marL="0">
              <a:buNone/>
              <a:defRPr>
                <a:solidFill>
                  <a:schemeClr val="bg1"/>
                </a:solidFill>
                <a:latin typeface="Nobel Black" panose="02000603040000020004"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TELEPHONE</a:t>
            </a:r>
            <a:endParaRPr lang="en-GB" dirty="0"/>
          </a:p>
        </p:txBody>
      </p:sp>
      <p:sp>
        <p:nvSpPr>
          <p:cNvPr id="19" name="Content Placeholder 2">
            <a:extLst>
              <a:ext uri="{FF2B5EF4-FFF2-40B4-BE49-F238E27FC236}">
                <a16:creationId xmlns:a16="http://schemas.microsoft.com/office/drawing/2014/main" id="{FDFF395C-115B-4FDE-8309-82AC02B75606}"/>
              </a:ext>
            </a:extLst>
          </p:cNvPr>
          <p:cNvSpPr>
            <a:spLocks noGrp="1"/>
          </p:cNvSpPr>
          <p:nvPr>
            <p:ph idx="13" hasCustomPrompt="1"/>
          </p:nvPr>
        </p:nvSpPr>
        <p:spPr>
          <a:xfrm>
            <a:off x="360457" y="4435303"/>
            <a:ext cx="5007321" cy="417788"/>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Add in telephone number</a:t>
            </a:r>
            <a:endParaRPr lang="en-GB" dirty="0"/>
          </a:p>
        </p:txBody>
      </p:sp>
      <p:pic>
        <p:nvPicPr>
          <p:cNvPr id="20" name="Picture 19" descr="A picture containing text, clipart&#10;&#10;Description automatically generated">
            <a:extLst>
              <a:ext uri="{FF2B5EF4-FFF2-40B4-BE49-F238E27FC236}">
                <a16:creationId xmlns:a16="http://schemas.microsoft.com/office/drawing/2014/main" id="{19B0B2E1-FC73-4769-ACAC-E99824021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7429" y="2709782"/>
            <a:ext cx="3927900" cy="1438436"/>
          </a:xfrm>
          <a:prstGeom prst="rect">
            <a:avLst/>
          </a:prstGeom>
        </p:spPr>
      </p:pic>
      <p:sp>
        <p:nvSpPr>
          <p:cNvPr id="21" name="Content Placeholder 2">
            <a:extLst>
              <a:ext uri="{FF2B5EF4-FFF2-40B4-BE49-F238E27FC236}">
                <a16:creationId xmlns:a16="http://schemas.microsoft.com/office/drawing/2014/main" id="{FE4BCC41-BE84-4595-BFE1-3C612941F967}"/>
              </a:ext>
            </a:extLst>
          </p:cNvPr>
          <p:cNvSpPr>
            <a:spLocks noGrp="1"/>
          </p:cNvSpPr>
          <p:nvPr>
            <p:ph idx="14" hasCustomPrompt="1"/>
          </p:nvPr>
        </p:nvSpPr>
        <p:spPr>
          <a:xfrm>
            <a:off x="360456" y="5531557"/>
            <a:ext cx="5007321" cy="417788"/>
          </a:xfrm>
        </p:spPr>
        <p:txBody>
          <a:bodyPr>
            <a:noAutofit/>
          </a:bodyPr>
          <a:lstStyle>
            <a:lvl1pPr marL="0">
              <a:buNone/>
              <a:defRPr sz="4000">
                <a:solidFill>
                  <a:schemeClr val="bg1"/>
                </a:solidFill>
                <a:effectLst/>
                <a:latin typeface="Font Awesome 5 Brands Regular" panose="02000503000000000000"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  </a:t>
            </a:r>
            <a:endParaRPr lang="en-GB" dirty="0"/>
          </a:p>
        </p:txBody>
      </p:sp>
    </p:spTree>
    <p:extLst>
      <p:ext uri="{BB962C8B-B14F-4D97-AF65-F5344CB8AC3E}">
        <p14:creationId xmlns:p14="http://schemas.microsoft.com/office/powerpoint/2010/main" val="112221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SE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AACDAAF-6BD1-499F-9C37-2A1E73B11697}"/>
              </a:ext>
            </a:extLst>
          </p:cNvPr>
          <p:cNvGraphicFramePr>
            <a:graphicFrameLocks noChangeAspect="1"/>
          </p:cNvGraphicFramePr>
          <p:nvPr userDrawn="1">
            <p:custDataLst>
              <p:tags r:id="rId1"/>
            </p:custDataLst>
            <p:extLst>
              <p:ext uri="{D42A27DB-BD31-4B8C-83A1-F6EECF244321}">
                <p14:modId xmlns:p14="http://schemas.microsoft.com/office/powerpoint/2010/main" val="2515754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BAACDAAF-6BD1-499F-9C37-2A1E73B116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A6AB5D-9986-4F68-9572-DC8D1BD67795}"/>
              </a:ext>
            </a:extLst>
          </p:cNvPr>
          <p:cNvSpPr>
            <a:spLocks noGrp="1"/>
          </p:cNvSpPr>
          <p:nvPr>
            <p:ph type="title" hasCustomPrompt="1"/>
          </p:nvPr>
        </p:nvSpPr>
        <p:spPr/>
        <p:txBody>
          <a:bodyPr vert="horz"/>
          <a:lstStyle/>
          <a:p>
            <a:r>
              <a:rPr lang="en-US"/>
              <a:t>CLICK TO EDIT MASTER TITLE STYLE</a:t>
            </a:r>
          </a:p>
        </p:txBody>
      </p:sp>
      <p:sp>
        <p:nvSpPr>
          <p:cNvPr id="6" name="Slide Number Placeholder 2">
            <a:extLst>
              <a:ext uri="{FF2B5EF4-FFF2-40B4-BE49-F238E27FC236}">
                <a16:creationId xmlns:a16="http://schemas.microsoft.com/office/drawing/2014/main" id="{B3185E40-9131-4AF0-82A7-C74BA39430B9}"/>
              </a:ext>
            </a:extLst>
          </p:cNvPr>
          <p:cNvSpPr>
            <a:spLocks noGrp="1"/>
          </p:cNvSpPr>
          <p:nvPr>
            <p:ph type="sldNum" sz="quarter" idx="10"/>
          </p:nvPr>
        </p:nvSpPr>
        <p:spPr>
          <a:xfrm>
            <a:off x="69850" y="6566292"/>
            <a:ext cx="333277" cy="230832"/>
          </a:xfrm>
        </p:spPr>
        <p:txBody>
          <a:bodyPr/>
          <a:lstStyle>
            <a:lvl1pPr>
              <a:defRPr>
                <a:solidFill>
                  <a:schemeClr val="bg1"/>
                </a:solidFill>
              </a:defRPr>
            </a:lvl1pPr>
          </a:lstStyle>
          <a:p>
            <a:fld id="{F6A8FF91-B1AA-44FA-A3BF-3F507AF47031}" type="slidenum">
              <a:rPr lang="en-US" smtClean="0"/>
              <a:pPr/>
              <a:t>‹#›</a:t>
            </a:fld>
            <a:endParaRPr lang="en-US"/>
          </a:p>
        </p:txBody>
      </p:sp>
      <p:pic>
        <p:nvPicPr>
          <p:cNvPr id="3" name="Picture 2">
            <a:extLst>
              <a:ext uri="{FF2B5EF4-FFF2-40B4-BE49-F238E27FC236}">
                <a16:creationId xmlns:a16="http://schemas.microsoft.com/office/drawing/2014/main" id="{BF685B28-2CF4-0433-0ED4-BEBFA20E6920}"/>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0" y="2"/>
            <a:ext cx="12192000" cy="109000"/>
          </a:xfrm>
          <a:prstGeom prst="rect">
            <a:avLst/>
          </a:prstGeom>
        </p:spPr>
      </p:pic>
    </p:spTree>
    <p:extLst>
      <p:ext uri="{BB962C8B-B14F-4D97-AF65-F5344CB8AC3E}">
        <p14:creationId xmlns:p14="http://schemas.microsoft.com/office/powerpoint/2010/main" val="226008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doubl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6346478" y="365125"/>
            <a:ext cx="5007322"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217279" y="-244444"/>
            <a:ext cx="6313279" cy="6421407"/>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6346478" y="1825625"/>
            <a:ext cx="5007321"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sp>
        <p:nvSpPr>
          <p:cNvPr id="9" name="Picture Placeholder 8">
            <a:extLst>
              <a:ext uri="{FF2B5EF4-FFF2-40B4-BE49-F238E27FC236}">
                <a16:creationId xmlns:a16="http://schemas.microsoft.com/office/drawing/2014/main" id="{5D656F1F-D89A-4BA2-BE73-DAD59F5A8518}"/>
              </a:ext>
            </a:extLst>
          </p:cNvPr>
          <p:cNvSpPr>
            <a:spLocks noGrp="1"/>
          </p:cNvSpPr>
          <p:nvPr>
            <p:ph type="pic" sz="quarter" idx="10"/>
          </p:nvPr>
        </p:nvSpPr>
        <p:spPr>
          <a:xfrm>
            <a:off x="-217488" y="0"/>
            <a:ext cx="3151188" cy="5295900"/>
          </a:xfrm>
        </p:spPr>
        <p:txBody>
          <a:bodyPr/>
          <a:lstStyle/>
          <a:p>
            <a:endParaRPr lang="en-GB" dirty="0"/>
          </a:p>
        </p:txBody>
      </p:sp>
      <p:sp>
        <p:nvSpPr>
          <p:cNvPr id="10" name="Picture Placeholder 8">
            <a:extLst>
              <a:ext uri="{FF2B5EF4-FFF2-40B4-BE49-F238E27FC236}">
                <a16:creationId xmlns:a16="http://schemas.microsoft.com/office/drawing/2014/main" id="{3918A86F-5648-47E5-8D1E-965C052D737B}"/>
              </a:ext>
            </a:extLst>
          </p:cNvPr>
          <p:cNvSpPr>
            <a:spLocks noGrp="1"/>
          </p:cNvSpPr>
          <p:nvPr>
            <p:ph type="pic" sz="quarter" idx="11"/>
          </p:nvPr>
        </p:nvSpPr>
        <p:spPr>
          <a:xfrm>
            <a:off x="2944812" y="1317625"/>
            <a:ext cx="3151188" cy="5540375"/>
          </a:xfrm>
        </p:spPr>
        <p:txBody>
          <a:bodyPr/>
          <a:lstStyle/>
          <a:p>
            <a:endParaRPr lang="en-GB"/>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www.hopinto.co.uk</a:t>
            </a:r>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8042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pli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97DB2F-5C1D-429B-89DE-DEFBEA5CF476}"/>
              </a:ext>
            </a:extLst>
          </p:cNvPr>
          <p:cNvSpPr>
            <a:spLocks noGrp="1"/>
          </p:cNvSpPr>
          <p:nvPr>
            <p:ph type="pic" sz="quarter" idx="10"/>
          </p:nvPr>
        </p:nvSpPr>
        <p:spPr>
          <a:xfrm>
            <a:off x="6410228" y="0"/>
            <a:ext cx="5781772" cy="6052007"/>
          </a:xfrm>
        </p:spPr>
        <p:txBody>
          <a:bodyPr/>
          <a:lstStyle/>
          <a:p>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1" y="6052007"/>
            <a:ext cx="12191999" cy="805993"/>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426447" y="1825625"/>
            <a:ext cx="5469036"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7724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9096866" y="-193015"/>
            <a:ext cx="6521640" cy="7051016"/>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426447" y="1825625"/>
            <a:ext cx="5469036"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Picture Placeholder 4">
            <a:extLst>
              <a:ext uri="{FF2B5EF4-FFF2-40B4-BE49-F238E27FC236}">
                <a16:creationId xmlns:a16="http://schemas.microsoft.com/office/drawing/2014/main" id="{D597DB2F-5C1D-429B-89DE-DEFBEA5CF476}"/>
              </a:ext>
            </a:extLst>
          </p:cNvPr>
          <p:cNvSpPr>
            <a:spLocks noGrp="1"/>
          </p:cNvSpPr>
          <p:nvPr>
            <p:ph type="pic" sz="quarter" idx="10"/>
          </p:nvPr>
        </p:nvSpPr>
        <p:spPr>
          <a:xfrm>
            <a:off x="6410228" y="0"/>
            <a:ext cx="5781772" cy="3622675"/>
          </a:xfrm>
        </p:spPr>
        <p:txBody>
          <a:bodyPr/>
          <a:lstStyle/>
          <a:p>
            <a:endParaRPr lang="en-GB"/>
          </a:p>
        </p:txBody>
      </p:sp>
      <p:sp>
        <p:nvSpPr>
          <p:cNvPr id="8" name="Text Placeholder 7">
            <a:extLst>
              <a:ext uri="{FF2B5EF4-FFF2-40B4-BE49-F238E27FC236}">
                <a16:creationId xmlns:a16="http://schemas.microsoft.com/office/drawing/2014/main" id="{DBEB1C4C-65F9-40DD-AA5A-A37427A5EA7A}"/>
              </a:ext>
            </a:extLst>
          </p:cNvPr>
          <p:cNvSpPr>
            <a:spLocks noGrp="1"/>
          </p:cNvSpPr>
          <p:nvPr>
            <p:ph type="body" sz="quarter" idx="11" hasCustomPrompt="1"/>
          </p:nvPr>
        </p:nvSpPr>
        <p:spPr>
          <a:xfrm>
            <a:off x="9635860" y="4059324"/>
            <a:ext cx="2289044" cy="1851281"/>
          </a:xfrm>
        </p:spPr>
        <p:txBody>
          <a:bodyPr/>
          <a:lstStyle>
            <a:lvl1pPr algn="r">
              <a:buNone/>
              <a:defRPr>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area can be used for body text and slide content</a:t>
            </a:r>
          </a:p>
        </p:txBody>
      </p:sp>
    </p:spTree>
    <p:extLst>
      <p:ext uri="{BB962C8B-B14F-4D97-AF65-F5344CB8AC3E}">
        <p14:creationId xmlns:p14="http://schemas.microsoft.com/office/powerpoint/2010/main" val="17870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 Features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8554D85D-9635-49B5-B564-F0FB46DFC234}"/>
              </a:ext>
            </a:extLst>
          </p:cNvPr>
          <p:cNvSpPr>
            <a:spLocks noGrp="1"/>
          </p:cNvSpPr>
          <p:nvPr>
            <p:ph type="pic" sz="quarter" idx="10" hasCustomPrompt="1"/>
          </p:nvPr>
        </p:nvSpPr>
        <p:spPr>
          <a:xfrm>
            <a:off x="1114605" y="2611798"/>
            <a:ext cx="1693862" cy="1693862"/>
          </a:xfrm>
        </p:spPr>
        <p:txBody>
          <a:bodyPr/>
          <a:lstStyle>
            <a:lvl1pPr>
              <a:defRPr/>
            </a:lvl1pPr>
          </a:lstStyle>
          <a:p>
            <a:r>
              <a:rPr lang="en-US" dirty="0"/>
              <a:t>Icon</a:t>
            </a:r>
            <a:endParaRPr lang="en-GB" dirty="0"/>
          </a:p>
        </p:txBody>
      </p:sp>
      <p:sp>
        <p:nvSpPr>
          <p:cNvPr id="13" name="Picture Placeholder 9">
            <a:extLst>
              <a:ext uri="{FF2B5EF4-FFF2-40B4-BE49-F238E27FC236}">
                <a16:creationId xmlns:a16="http://schemas.microsoft.com/office/drawing/2014/main" id="{D4B55FE3-333D-4A15-AAEC-1883DFF8C83B}"/>
              </a:ext>
            </a:extLst>
          </p:cNvPr>
          <p:cNvSpPr>
            <a:spLocks noGrp="1"/>
          </p:cNvSpPr>
          <p:nvPr>
            <p:ph type="pic" sz="quarter" idx="11" hasCustomPrompt="1"/>
          </p:nvPr>
        </p:nvSpPr>
        <p:spPr>
          <a:xfrm>
            <a:off x="3854152" y="2611798"/>
            <a:ext cx="1693862" cy="1693862"/>
          </a:xfrm>
        </p:spPr>
        <p:txBody>
          <a:bodyPr/>
          <a:lstStyle>
            <a:lvl1pPr>
              <a:defRPr/>
            </a:lvl1pPr>
          </a:lstStyle>
          <a:p>
            <a:r>
              <a:rPr lang="en-US" dirty="0"/>
              <a:t>Icon</a:t>
            </a:r>
            <a:endParaRPr lang="en-GB" dirty="0"/>
          </a:p>
        </p:txBody>
      </p:sp>
      <p:sp>
        <p:nvSpPr>
          <p:cNvPr id="14" name="Picture Placeholder 9">
            <a:extLst>
              <a:ext uri="{FF2B5EF4-FFF2-40B4-BE49-F238E27FC236}">
                <a16:creationId xmlns:a16="http://schemas.microsoft.com/office/drawing/2014/main" id="{E43E7684-675D-4154-9913-7FA0934EC15B}"/>
              </a:ext>
            </a:extLst>
          </p:cNvPr>
          <p:cNvSpPr>
            <a:spLocks noGrp="1"/>
          </p:cNvSpPr>
          <p:nvPr>
            <p:ph type="pic" sz="quarter" idx="12" hasCustomPrompt="1"/>
          </p:nvPr>
        </p:nvSpPr>
        <p:spPr>
          <a:xfrm>
            <a:off x="6593699" y="2611798"/>
            <a:ext cx="1693862" cy="1693862"/>
          </a:xfrm>
        </p:spPr>
        <p:txBody>
          <a:bodyPr/>
          <a:lstStyle>
            <a:lvl1pPr>
              <a:defRPr/>
            </a:lvl1pPr>
          </a:lstStyle>
          <a:p>
            <a:r>
              <a:rPr lang="en-US" dirty="0"/>
              <a:t>Icon</a:t>
            </a:r>
            <a:endParaRPr lang="en-GB" dirty="0"/>
          </a:p>
        </p:txBody>
      </p:sp>
      <p:sp>
        <p:nvSpPr>
          <p:cNvPr id="15" name="Picture Placeholder 9">
            <a:extLst>
              <a:ext uri="{FF2B5EF4-FFF2-40B4-BE49-F238E27FC236}">
                <a16:creationId xmlns:a16="http://schemas.microsoft.com/office/drawing/2014/main" id="{FC96B8BA-D45B-4C70-A544-BCFC4ACB0255}"/>
              </a:ext>
            </a:extLst>
          </p:cNvPr>
          <p:cNvSpPr>
            <a:spLocks noGrp="1"/>
          </p:cNvSpPr>
          <p:nvPr>
            <p:ph type="pic" sz="quarter" idx="13" hasCustomPrompt="1"/>
          </p:nvPr>
        </p:nvSpPr>
        <p:spPr>
          <a:xfrm>
            <a:off x="9333246" y="2611798"/>
            <a:ext cx="1693862" cy="1693862"/>
          </a:xfrm>
        </p:spPr>
        <p:txBody>
          <a:bodyPr/>
          <a:lstStyle>
            <a:lvl1pPr>
              <a:defRPr/>
            </a:lvl1pPr>
          </a:lstStyle>
          <a:p>
            <a:r>
              <a:rPr lang="en-US" dirty="0"/>
              <a:t>Icon</a:t>
            </a:r>
            <a:endParaRPr lang="en-GB" dirty="0"/>
          </a:p>
        </p:txBody>
      </p:sp>
      <p:sp>
        <p:nvSpPr>
          <p:cNvPr id="17" name="Text Placeholder 16">
            <a:extLst>
              <a:ext uri="{FF2B5EF4-FFF2-40B4-BE49-F238E27FC236}">
                <a16:creationId xmlns:a16="http://schemas.microsoft.com/office/drawing/2014/main" id="{4AA09A6E-79B6-41D8-B436-A310D7F89A88}"/>
              </a:ext>
            </a:extLst>
          </p:cNvPr>
          <p:cNvSpPr>
            <a:spLocks noGrp="1"/>
          </p:cNvSpPr>
          <p:nvPr>
            <p:ph type="body" sz="quarter" idx="14" hasCustomPrompt="1"/>
          </p:nvPr>
        </p:nvSpPr>
        <p:spPr>
          <a:xfrm>
            <a:off x="731223" y="4490326"/>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18" name="Text Placeholder 16">
            <a:extLst>
              <a:ext uri="{FF2B5EF4-FFF2-40B4-BE49-F238E27FC236}">
                <a16:creationId xmlns:a16="http://schemas.microsoft.com/office/drawing/2014/main" id="{1A78C31A-B36E-4129-B68C-DB54A3F8268E}"/>
              </a:ext>
            </a:extLst>
          </p:cNvPr>
          <p:cNvSpPr>
            <a:spLocks noGrp="1"/>
          </p:cNvSpPr>
          <p:nvPr>
            <p:ph type="body" sz="quarter" idx="15" hasCustomPrompt="1"/>
          </p:nvPr>
        </p:nvSpPr>
        <p:spPr>
          <a:xfrm>
            <a:off x="3470770" y="4490326"/>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19" name="Text Placeholder 16">
            <a:extLst>
              <a:ext uri="{FF2B5EF4-FFF2-40B4-BE49-F238E27FC236}">
                <a16:creationId xmlns:a16="http://schemas.microsoft.com/office/drawing/2014/main" id="{45CA4D8A-6207-4517-8ED6-007C78EB33EA}"/>
              </a:ext>
            </a:extLst>
          </p:cNvPr>
          <p:cNvSpPr>
            <a:spLocks noGrp="1"/>
          </p:cNvSpPr>
          <p:nvPr>
            <p:ph type="body" sz="quarter" idx="16" hasCustomPrompt="1"/>
          </p:nvPr>
        </p:nvSpPr>
        <p:spPr>
          <a:xfrm>
            <a:off x="6210317" y="4490326"/>
            <a:ext cx="2460625" cy="298025"/>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20" name="Text Placeholder 16">
            <a:extLst>
              <a:ext uri="{FF2B5EF4-FFF2-40B4-BE49-F238E27FC236}">
                <a16:creationId xmlns:a16="http://schemas.microsoft.com/office/drawing/2014/main" id="{B6A1C7C5-E80A-46CE-9E2D-05FC076D9B01}"/>
              </a:ext>
            </a:extLst>
          </p:cNvPr>
          <p:cNvSpPr>
            <a:spLocks noGrp="1"/>
          </p:cNvSpPr>
          <p:nvPr>
            <p:ph type="body" sz="quarter" idx="17" hasCustomPrompt="1"/>
          </p:nvPr>
        </p:nvSpPr>
        <p:spPr>
          <a:xfrm>
            <a:off x="8949864" y="4490325"/>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23" name="Text Placeholder 16">
            <a:extLst>
              <a:ext uri="{FF2B5EF4-FFF2-40B4-BE49-F238E27FC236}">
                <a16:creationId xmlns:a16="http://schemas.microsoft.com/office/drawing/2014/main" id="{D4B4C195-C4E2-4576-8C6B-14BD22D4EEC9}"/>
              </a:ext>
            </a:extLst>
          </p:cNvPr>
          <p:cNvSpPr>
            <a:spLocks noGrp="1"/>
          </p:cNvSpPr>
          <p:nvPr>
            <p:ph type="body" sz="quarter" idx="18" hasCustomPrompt="1"/>
          </p:nvPr>
        </p:nvSpPr>
        <p:spPr>
          <a:xfrm>
            <a:off x="731223" y="4863233"/>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4" name="Text Placeholder 16">
            <a:extLst>
              <a:ext uri="{FF2B5EF4-FFF2-40B4-BE49-F238E27FC236}">
                <a16:creationId xmlns:a16="http://schemas.microsoft.com/office/drawing/2014/main" id="{7CA22BA2-032E-4660-A0EC-03096952DAAF}"/>
              </a:ext>
            </a:extLst>
          </p:cNvPr>
          <p:cNvSpPr>
            <a:spLocks noGrp="1"/>
          </p:cNvSpPr>
          <p:nvPr>
            <p:ph type="body" sz="quarter" idx="19" hasCustomPrompt="1"/>
          </p:nvPr>
        </p:nvSpPr>
        <p:spPr>
          <a:xfrm>
            <a:off x="3470770" y="4863233"/>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5" name="Text Placeholder 16">
            <a:extLst>
              <a:ext uri="{FF2B5EF4-FFF2-40B4-BE49-F238E27FC236}">
                <a16:creationId xmlns:a16="http://schemas.microsoft.com/office/drawing/2014/main" id="{07ED31C3-2A95-46C2-82C1-2C6467E1906A}"/>
              </a:ext>
            </a:extLst>
          </p:cNvPr>
          <p:cNvSpPr>
            <a:spLocks noGrp="1"/>
          </p:cNvSpPr>
          <p:nvPr>
            <p:ph type="body" sz="quarter" idx="20" hasCustomPrompt="1"/>
          </p:nvPr>
        </p:nvSpPr>
        <p:spPr>
          <a:xfrm>
            <a:off x="6210317" y="4863233"/>
            <a:ext cx="2460625" cy="938267"/>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6" name="Text Placeholder 16">
            <a:extLst>
              <a:ext uri="{FF2B5EF4-FFF2-40B4-BE49-F238E27FC236}">
                <a16:creationId xmlns:a16="http://schemas.microsoft.com/office/drawing/2014/main" id="{592432C9-6BEF-462C-ABD0-C38299476D56}"/>
              </a:ext>
            </a:extLst>
          </p:cNvPr>
          <p:cNvSpPr>
            <a:spLocks noGrp="1"/>
          </p:cNvSpPr>
          <p:nvPr>
            <p:ph type="body" sz="quarter" idx="21" hasCustomPrompt="1"/>
          </p:nvPr>
        </p:nvSpPr>
        <p:spPr>
          <a:xfrm>
            <a:off x="8949864" y="4863232"/>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7" name="Title 1">
            <a:extLst>
              <a:ext uri="{FF2B5EF4-FFF2-40B4-BE49-F238E27FC236}">
                <a16:creationId xmlns:a16="http://schemas.microsoft.com/office/drawing/2014/main" id="{45D019D2-C021-4459-938C-F1F76EE3212F}"/>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ICON FEATURES</a:t>
            </a:r>
            <a:endParaRPr lang="en-GB" dirty="0"/>
          </a:p>
        </p:txBody>
      </p:sp>
    </p:spTree>
    <p:extLst>
      <p:ext uri="{BB962C8B-B14F-4D97-AF65-F5344CB8AC3E}">
        <p14:creationId xmlns:p14="http://schemas.microsoft.com/office/powerpoint/2010/main" val="353312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5878721" y="0"/>
            <a:ext cx="6313279"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360457" y="338432"/>
            <a:ext cx="5007322"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360458" y="1848661"/>
            <a:ext cx="5007321"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Content Placeholder 2">
            <a:extLst>
              <a:ext uri="{FF2B5EF4-FFF2-40B4-BE49-F238E27FC236}">
                <a16:creationId xmlns:a16="http://schemas.microsoft.com/office/drawing/2014/main" id="{29D43CDA-405E-4829-BB43-F498C5D365C1}"/>
              </a:ext>
            </a:extLst>
          </p:cNvPr>
          <p:cNvSpPr>
            <a:spLocks noGrp="1"/>
          </p:cNvSpPr>
          <p:nvPr>
            <p:ph idx="10" hasCustomPrompt="1"/>
          </p:nvPr>
        </p:nvSpPr>
        <p:spPr>
          <a:xfrm>
            <a:off x="6531699" y="2713299"/>
            <a:ext cx="5007321" cy="1431402"/>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5878722" y="6509442"/>
            <a:ext cx="3426504"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02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9811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2F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7334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FD6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871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F57BD-B0E3-451F-90B8-2AA50F95D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AE3C81-E88E-4621-A100-39C57F84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BA5642-21AB-4A60-A940-2D1900FC2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1652F-A7B2-408A-91E6-41B3BA84398C}" type="datetimeFigureOut">
              <a:rPr lang="en-GB" smtClean="0"/>
              <a:t>15/01/2025</a:t>
            </a:fld>
            <a:endParaRPr lang="en-GB"/>
          </a:p>
        </p:txBody>
      </p:sp>
      <p:sp>
        <p:nvSpPr>
          <p:cNvPr id="5" name="Footer Placeholder 4">
            <a:extLst>
              <a:ext uri="{FF2B5EF4-FFF2-40B4-BE49-F238E27FC236}">
                <a16:creationId xmlns:a16="http://schemas.microsoft.com/office/drawing/2014/main" id="{B79AAADF-DFED-478C-A6A9-13778560E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1836F-EDC9-4F83-A90A-107483312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C961-7D6C-4D57-B26D-6454BD2C4CDC}" type="slidenum">
              <a:rPr lang="en-GB" smtClean="0"/>
              <a:t>‹#›</a:t>
            </a:fld>
            <a:endParaRPr lang="en-GB"/>
          </a:p>
        </p:txBody>
      </p:sp>
    </p:spTree>
    <p:extLst>
      <p:ext uri="{BB962C8B-B14F-4D97-AF65-F5344CB8AC3E}">
        <p14:creationId xmlns:p14="http://schemas.microsoft.com/office/powerpoint/2010/main" val="384023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gif"/><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6.png"/><Relationship Id="rId18" Type="http://schemas.openxmlformats.org/officeDocument/2006/relationships/hyperlink" Target="https://www.screenskills.com/job-profiles/browse/animation/pre-production/storyboard-artist/" TargetMode="External"/><Relationship Id="rId3" Type="http://schemas.microsoft.com/office/2007/relationships/hdphoto" Target="../media/hdphoto1.wdp"/><Relationship Id="rId21" Type="http://schemas.openxmlformats.org/officeDocument/2006/relationships/hyperlink" Target="https://www.screenskills.com/job-profiles/browse/unscripted-tv/floor-or-location/scene-hand/" TargetMode="External"/><Relationship Id="rId7" Type="http://schemas.openxmlformats.org/officeDocument/2006/relationships/image" Target="../media/image34.png"/><Relationship Id="rId12" Type="http://schemas.openxmlformats.org/officeDocument/2006/relationships/hyperlink" Target="https://www.screenskills.com/job-profiles/browse/film-and-tv-drama/craft/hair-and-make-up-trainee/" TargetMode="External"/><Relationship Id="rId17" Type="http://schemas.microsoft.com/office/2007/relationships/hdphoto" Target="../media/hdphoto6.wdp"/><Relationship Id="rId25" Type="http://schemas.openxmlformats.org/officeDocument/2006/relationships/image" Target="../media/image41.svg"/><Relationship Id="rId2" Type="http://schemas.openxmlformats.org/officeDocument/2006/relationships/image" Target="../media/image32.png"/><Relationship Id="rId16" Type="http://schemas.openxmlformats.org/officeDocument/2006/relationships/image" Target="../media/image37.png"/><Relationship Id="rId20" Type="http://schemas.microsoft.com/office/2007/relationships/hdphoto" Target="../media/hdphoto7.wdp"/><Relationship Id="rId1" Type="http://schemas.openxmlformats.org/officeDocument/2006/relationships/slideLayout" Target="../slideLayouts/slideLayout3.xml"/><Relationship Id="rId6" Type="http://schemas.openxmlformats.org/officeDocument/2006/relationships/hyperlink" Target="https://www.screenskills.com/job-profiles/browse/film-and-tv-drama/craft/art-department-trainee/" TargetMode="External"/><Relationship Id="rId11" Type="http://schemas.microsoft.com/office/2007/relationships/hdphoto" Target="../media/hdphoto4.wdp"/><Relationship Id="rId24" Type="http://schemas.openxmlformats.org/officeDocument/2006/relationships/image" Target="../media/image40.png"/><Relationship Id="rId5" Type="http://schemas.microsoft.com/office/2007/relationships/hdphoto" Target="../media/hdphoto2.wdp"/><Relationship Id="rId15" Type="http://schemas.openxmlformats.org/officeDocument/2006/relationships/hyperlink" Target="https://www.screenskills.com/job-profiles/browse/visual-effects-vfx/computer-generated/texture-artist/" TargetMode="External"/><Relationship Id="rId23" Type="http://schemas.microsoft.com/office/2007/relationships/hdphoto" Target="../media/hdphoto8.wdp"/><Relationship Id="rId10" Type="http://schemas.openxmlformats.org/officeDocument/2006/relationships/image" Target="../media/image35.png"/><Relationship Id="rId19"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hyperlink" Target="https://www.screenskills.com/job-profiles/browse/film-and-tv-drama/craft/costume-trainee/" TargetMode="External"/><Relationship Id="rId14" Type="http://schemas.microsoft.com/office/2007/relationships/hdphoto" Target="../media/hdphoto5.wdp"/><Relationship Id="rId22"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hyperlink" Target="https://www.screenskills.com/job-profiles/browse/film-and-tv-drama/production-management/locations-trainee/" TargetMode="External"/><Relationship Id="rId13" Type="http://schemas.microsoft.com/office/2007/relationships/hdphoto" Target="../media/hdphoto12.wdp"/><Relationship Id="rId18" Type="http://schemas.microsoft.com/office/2007/relationships/hdphoto" Target="../media/hdphoto14.wdp"/><Relationship Id="rId26" Type="http://schemas.openxmlformats.org/officeDocument/2006/relationships/image" Target="../media/image50.png"/><Relationship Id="rId3" Type="http://schemas.openxmlformats.org/officeDocument/2006/relationships/image" Target="../media/image42.png"/><Relationship Id="rId21" Type="http://schemas.microsoft.com/office/2007/relationships/hdphoto" Target="../media/hdphoto15.wdp"/><Relationship Id="rId7" Type="http://schemas.microsoft.com/office/2007/relationships/hdphoto" Target="../media/hdphoto10.wdp"/><Relationship Id="rId12" Type="http://schemas.openxmlformats.org/officeDocument/2006/relationships/image" Target="../media/image45.png"/><Relationship Id="rId17" Type="http://schemas.openxmlformats.org/officeDocument/2006/relationships/image" Target="../media/image47.png"/><Relationship Id="rId25" Type="http://schemas.openxmlformats.org/officeDocument/2006/relationships/hyperlink" Target="https://www.screenskills.com/job-profiles/browse/games/quality-assurance/games-tester/" TargetMode="External"/><Relationship Id="rId2" Type="http://schemas.openxmlformats.org/officeDocument/2006/relationships/hyperlink" Target="https://www.screenskills.com/job-profiles/browse/film-and-tv-drama/development-film-and-tv-drama-job-profiles/script-editor-film-and-tv-drama/" TargetMode="External"/><Relationship Id="rId16" Type="http://schemas.openxmlformats.org/officeDocument/2006/relationships/hyperlink" Target="https://www.screenskills.com/job-profiles/browse/visual-effects-vfx/production-management/runner-visual-effects-vfx/" TargetMode="External"/><Relationship Id="rId20" Type="http://schemas.openxmlformats.org/officeDocument/2006/relationships/image" Target="../media/image48.png"/><Relationship Id="rId29" Type="http://schemas.microsoft.com/office/2007/relationships/hdphoto" Target="../media/hdphoto18.wdp"/><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hyperlink" Target="https://www.screenskills.com/job-profiles/browse/film-and-tv-drama/post-production/archivist/" TargetMode="External"/><Relationship Id="rId24" Type="http://schemas.microsoft.com/office/2007/relationships/hdphoto" Target="../media/hdphoto16.wdp"/><Relationship Id="rId5" Type="http://schemas.openxmlformats.org/officeDocument/2006/relationships/hyperlink" Target="https://www.screenskills.com/job-profiles/browse/film-and-tv-drama/production-management/cashier/" TargetMode="External"/><Relationship Id="rId15" Type="http://schemas.microsoft.com/office/2007/relationships/hdphoto" Target="../media/hdphoto13.wdp"/><Relationship Id="rId23" Type="http://schemas.openxmlformats.org/officeDocument/2006/relationships/image" Target="../media/image49.png"/><Relationship Id="rId28" Type="http://schemas.openxmlformats.org/officeDocument/2006/relationships/image" Target="../media/image51.png"/><Relationship Id="rId10" Type="http://schemas.microsoft.com/office/2007/relationships/hdphoto" Target="../media/hdphoto11.wdp"/><Relationship Id="rId19" Type="http://schemas.openxmlformats.org/officeDocument/2006/relationships/hyperlink" Target="https://www.screenskills.com/job-profiles/browse/visual-effects-vfx/computer-generated/environment-artist-visual-effects-vfx/" TargetMode="External"/><Relationship Id="rId31" Type="http://schemas.openxmlformats.org/officeDocument/2006/relationships/image" Target="../media/image41.svg"/><Relationship Id="rId4" Type="http://schemas.microsoft.com/office/2007/relationships/hdphoto" Target="../media/hdphoto9.wdp"/><Relationship Id="rId9" Type="http://schemas.openxmlformats.org/officeDocument/2006/relationships/image" Target="../media/image44.png"/><Relationship Id="rId14" Type="http://schemas.openxmlformats.org/officeDocument/2006/relationships/image" Target="../media/image46.png"/><Relationship Id="rId22" Type="http://schemas.openxmlformats.org/officeDocument/2006/relationships/hyperlink" Target="https://www.screenskills.com/job-profiles/browse/visual-effects-vfx/technical/assistant-technical-director-td/" TargetMode="External"/><Relationship Id="rId27" Type="http://schemas.microsoft.com/office/2007/relationships/hdphoto" Target="../media/hdphoto17.wdp"/><Relationship Id="rId30"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hyperlink" Target="https://www.screenskills.com/job-profiles/browse/film-and-tv-drama/technical/camera-trainee/" TargetMode="External"/><Relationship Id="rId13" Type="http://schemas.microsoft.com/office/2007/relationships/hdphoto" Target="../media/hdphoto22.wdp"/><Relationship Id="rId18" Type="http://schemas.openxmlformats.org/officeDocument/2006/relationships/image" Target="../media/image57.png"/><Relationship Id="rId26" Type="http://schemas.openxmlformats.org/officeDocument/2006/relationships/hyperlink" Target="https://www.screenskills.com/job-profiles/browse/unscripted-tv/production-managment/logger/" TargetMode="External"/><Relationship Id="rId3" Type="http://schemas.openxmlformats.org/officeDocument/2006/relationships/image" Target="../media/image52.png"/><Relationship Id="rId21" Type="http://schemas.openxmlformats.org/officeDocument/2006/relationships/image" Target="../media/image58.png"/><Relationship Id="rId7" Type="http://schemas.microsoft.com/office/2007/relationships/hdphoto" Target="../media/hdphoto20.wdp"/><Relationship Id="rId12" Type="http://schemas.openxmlformats.org/officeDocument/2006/relationships/image" Target="../media/image55.png"/><Relationship Id="rId17" Type="http://schemas.openxmlformats.org/officeDocument/2006/relationships/hyperlink" Target="https://www.screenskills.com/job-profiles/browse/film-and-tv-drama/technical/lighting-trainee/" TargetMode="External"/><Relationship Id="rId25" Type="http://schemas.microsoft.com/office/2007/relationships/hdphoto" Target="../media/hdphoto26.wdp"/><Relationship Id="rId2" Type="http://schemas.openxmlformats.org/officeDocument/2006/relationships/hyperlink" Target="https://www.screenskills.com/job-profiles/browse/film-and-tv-drama/production-management/floor-runner-film-and-tv-drama/" TargetMode="External"/><Relationship Id="rId16" Type="http://schemas.microsoft.com/office/2007/relationships/hdphoto" Target="../media/hdphoto23.wdp"/><Relationship Id="rId20" Type="http://schemas.openxmlformats.org/officeDocument/2006/relationships/hyperlink" Target="https://www.screenskills.com/job-profiles/browse/film-and-tv-drama/post-production/post-production-runner/" TargetMode="External"/><Relationship Id="rId29"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hyperlink" Target="https://www.screenskills.com/job-profiles/browse/film-and-tv-drama/development-film-and-tv-drama-job-profiles/casting-assistant/" TargetMode="External"/><Relationship Id="rId24" Type="http://schemas.openxmlformats.org/officeDocument/2006/relationships/image" Target="../media/image59.png"/><Relationship Id="rId32" Type="http://schemas.openxmlformats.org/officeDocument/2006/relationships/image" Target="../media/image41.svg"/><Relationship Id="rId5" Type="http://schemas.openxmlformats.org/officeDocument/2006/relationships/hyperlink" Target="https://www.screenskills.com/job-profiles/browse/film-and-tv-drama/production-management/production-runner/" TargetMode="External"/><Relationship Id="rId15" Type="http://schemas.openxmlformats.org/officeDocument/2006/relationships/image" Target="../media/image56.png"/><Relationship Id="rId23" Type="http://schemas.openxmlformats.org/officeDocument/2006/relationships/hyperlink" Target="https://www.screenskills.com/job-profiles/browse/animation/post-production/edit-assistant/" TargetMode="External"/><Relationship Id="rId28" Type="http://schemas.microsoft.com/office/2007/relationships/hdphoto" Target="../media/hdphoto27.wdp"/><Relationship Id="rId10" Type="http://schemas.microsoft.com/office/2007/relationships/hdphoto" Target="../media/hdphoto21.wdp"/><Relationship Id="rId19" Type="http://schemas.microsoft.com/office/2007/relationships/hdphoto" Target="../media/hdphoto24.wdp"/><Relationship Id="rId31" Type="http://schemas.openxmlformats.org/officeDocument/2006/relationships/image" Target="../media/image40.png"/><Relationship Id="rId4" Type="http://schemas.microsoft.com/office/2007/relationships/hdphoto" Target="../media/hdphoto19.wdp"/><Relationship Id="rId9" Type="http://schemas.openxmlformats.org/officeDocument/2006/relationships/image" Target="../media/image54.png"/><Relationship Id="rId14" Type="http://schemas.openxmlformats.org/officeDocument/2006/relationships/hyperlink" Target="https://www.screenskills.com/job-profiles/browse/film-and-tv-drama/technical/grip-trainee/" TargetMode="External"/><Relationship Id="rId22" Type="http://schemas.microsoft.com/office/2007/relationships/hdphoto" Target="../media/hdphoto25.wdp"/><Relationship Id="rId27" Type="http://schemas.openxmlformats.org/officeDocument/2006/relationships/image" Target="../media/image60.png"/><Relationship Id="rId30" Type="http://schemas.microsoft.com/office/2007/relationships/hdphoto" Target="../media/hdphoto2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image" Target="../media/image63.svg"/><Relationship Id="rId7" Type="http://schemas.openxmlformats.org/officeDocument/2006/relationships/image" Target="../media/image67.sv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s>
</file>

<file path=ppt/slides/_rels/slide32.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slides/_rels/slide3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6.svg"/><Relationship Id="rId5" Type="http://schemas.openxmlformats.org/officeDocument/2006/relationships/image" Target="../media/image95.png"/><Relationship Id="rId10" Type="http://schemas.openxmlformats.org/officeDocument/2006/relationships/image" Target="../media/image100.svg"/><Relationship Id="rId4" Type="http://schemas.openxmlformats.org/officeDocument/2006/relationships/image" Target="../media/image94.svg"/><Relationship Id="rId9" Type="http://schemas.openxmlformats.org/officeDocument/2006/relationships/image" Target="../media/image99.pn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hyperlink" Target="https://saturday-club.org/club/university-of-hertfordshire/" TargetMode="External"/><Relationship Id="rId3" Type="http://schemas.openxmlformats.org/officeDocument/2006/relationships/hyperlink" Target="https://www.meet-eric.com/" TargetMode="External"/><Relationship Id="rId7" Type="http://schemas.openxmlformats.org/officeDocument/2006/relationships/hyperlink" Target="https://careers.bbc.co.uk/content/EC_Get-In/?locale=en_GB" TargetMode="External"/><Relationship Id="rId12" Type="http://schemas.openxmlformats.org/officeDocument/2006/relationships/image" Target="../media/image109.jpeg"/><Relationship Id="rId2" Type="http://schemas.openxmlformats.org/officeDocument/2006/relationships/notesSlide" Target="../notesSlides/notesSlide10.xml"/><Relationship Id="rId16"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hyperlink" Target="https://www.bfi.org.uk/bfi-film-academy-opportunities-young-creatives" TargetMode="External"/><Relationship Id="rId5" Type="http://schemas.openxmlformats.org/officeDocument/2006/relationships/image" Target="../media/image105.png"/><Relationship Id="rId15" Type="http://schemas.openxmlformats.org/officeDocument/2006/relationships/hyperlink" Target="https://www.brilliantfilmacademy.co.uk/" TargetMode="External"/><Relationship Id="rId10" Type="http://schemas.openxmlformats.org/officeDocument/2006/relationships/image" Target="../media/image108.png"/><Relationship Id="rId4" Type="http://schemas.openxmlformats.org/officeDocument/2006/relationships/image" Target="../media/image104.png"/><Relationship Id="rId9" Type="http://schemas.openxmlformats.org/officeDocument/2006/relationships/hyperlink" Target="https://www.4skillsworkexperience.com/AboutWEX" TargetMode="External"/><Relationship Id="rId14" Type="http://schemas.openxmlformats.org/officeDocument/2006/relationships/image" Target="../media/image110.png"/></Relationships>
</file>

<file path=ppt/slides/_rels/slide38.xml.rels><?xml version="1.0" encoding="UTF-8" standalone="yes"?>
<Relationships xmlns="http://schemas.openxmlformats.org/package/2006/relationships"><Relationship Id="rId8" Type="http://schemas.openxmlformats.org/officeDocument/2006/relationships/hyperlink" Target="https://careers.channel4.com/4skills/production-training-scheme" TargetMode="External"/><Relationship Id="rId13" Type="http://schemas.openxmlformats.org/officeDocument/2006/relationships/hyperlink" Target="https://elstree.squarespace.com/craftskills-traineeship?rq=craft%20skills" TargetMode="External"/><Relationship Id="rId18" Type="http://schemas.openxmlformats.org/officeDocument/2006/relationships/hyperlink" Target="https://www.endemolshineuk.com/careers-2/" TargetMode="External"/><Relationship Id="rId26" Type="http://schemas.openxmlformats.org/officeDocument/2006/relationships/hyperlink" Target="https://www.nextgenskillsacademy.com/course/apprenticeships" TargetMode="External"/><Relationship Id="rId3" Type="http://schemas.openxmlformats.org/officeDocument/2006/relationships/hyperlink" Target="https://careers.channel4.com/4skills/talent-schemes" TargetMode="External"/><Relationship Id="rId21" Type="http://schemas.openxmlformats.org/officeDocument/2006/relationships/hyperlink" Target="https://www.itvjobs.com/teams/early-careers/apprenticeships" TargetMode="External"/><Relationship Id="rId7" Type="http://schemas.openxmlformats.org/officeDocument/2006/relationships/hyperlink" Target="https://careers.bbc.co.uk/content/EC_Get-In/?locale=en_GB" TargetMode="External"/><Relationship Id="rId12" Type="http://schemas.openxmlformats.org/officeDocument/2006/relationships/hyperlink" Target="https://www.skystudioselstree.com/values/training-and-development" TargetMode="External"/><Relationship Id="rId17" Type="http://schemas.openxmlformats.org/officeDocument/2006/relationships/hyperlink" Target="https://www.limepictures.com/join-us/work-experience" TargetMode="External"/><Relationship Id="rId25" Type="http://schemas.openxmlformats.org/officeDocument/2006/relationships/hyperlink" Target="https://pinewoodgroup.com/pinewood-today/careers/apprenticeships" TargetMode="External"/><Relationship Id="rId2" Type="http://schemas.openxmlformats.org/officeDocument/2006/relationships/hyperlink" Target="https://www.wearecreative.uk/support/film-tv/breakout/" TargetMode="External"/><Relationship Id="rId16" Type="http://schemas.openxmlformats.org/officeDocument/2006/relationships/hyperlink" Target="https://nfts.co.uk/prime-video-craft-academy" TargetMode="External"/><Relationship Id="rId20" Type="http://schemas.openxmlformats.org/officeDocument/2006/relationships/hyperlink" Target="https://www.bbc.co.uk/careers/trainee-schemes-and-apprenticeships" TargetMode="External"/><Relationship Id="rId29" Type="http://schemas.openxmlformats.org/officeDocument/2006/relationships/hyperlink" Target="https://careermap.co.uk/mediacom-apprenticeship-programme/" TargetMode="External"/><Relationship Id="rId1" Type="http://schemas.openxmlformats.org/officeDocument/2006/relationships/slideLayout" Target="../slideLayouts/slideLayout3.xml"/><Relationship Id="rId6" Type="http://schemas.openxmlformats.org/officeDocument/2006/relationships/hyperlink" Target="https://www.screenskills.com/training/trainee-finder/" TargetMode="External"/><Relationship Id="rId11" Type="http://schemas.openxmlformats.org/officeDocument/2006/relationships/hyperlink" Target="https://filmbuddy.uk/about-us/" TargetMode="External"/><Relationship Id="rId24" Type="http://schemas.openxmlformats.org/officeDocument/2006/relationships/hyperlink" Target="https://www.wbsl.com/studios/careers/reach/" TargetMode="External"/><Relationship Id="rId5" Type="http://schemas.openxmlformats.org/officeDocument/2006/relationships/hyperlink" Target="https://crewhq.co.uk/crewhq-trainee-programme/" TargetMode="External"/><Relationship Id="rId15" Type="http://schemas.openxmlformats.org/officeDocument/2006/relationships/hyperlink" Target="https://www.nbcunicareers.com/internships?location=uk&amp;utm_campaign=Careers+Site&amp;utm_content=1728381612&amp;utm_medium=social&amp;utm_source=sprout" TargetMode="External"/><Relationship Id="rId23" Type="http://schemas.openxmlformats.org/officeDocument/2006/relationships/hyperlink" Target="https://careers.sky.com/earlycareers/apprenticeships" TargetMode="External"/><Relationship Id="rId28" Type="http://schemas.openxmlformats.org/officeDocument/2006/relationships/hyperlink" Target="https://baueracademy.co.uk/apprenticeships/" TargetMode="External"/><Relationship Id="rId10" Type="http://schemas.openxmlformats.org/officeDocument/2006/relationships/hyperlink" Target="https://www.youngfilmacademy.co.uk/work-experience/" TargetMode="External"/><Relationship Id="rId19" Type="http://schemas.openxmlformats.org/officeDocument/2006/relationships/hyperlink" Target="https://www.framestore.com/resource/launchpad-internship" TargetMode="External"/><Relationship Id="rId4" Type="http://schemas.openxmlformats.org/officeDocument/2006/relationships/hyperlink" Target="https://www.bbc.co.uk/writersroom/opportunities/" TargetMode="External"/><Relationship Id="rId9" Type="http://schemas.openxmlformats.org/officeDocument/2006/relationships/hyperlink" Target="https://jobs.disneycareers.com/job/england/trainee-film-and-tv-production-expression-of-interest/391/56035089568?utm_source=linkedin.com&amp;utm_medium=social_post&amp;utm_campaign=DISNEY_social" TargetMode="External"/><Relationship Id="rId14" Type="http://schemas.openxmlformats.org/officeDocument/2006/relationships/hyperlink" Target="https://filmlondon.org.uk/skills/the-equal-access-network" TargetMode="External"/><Relationship Id="rId22" Type="http://schemas.openxmlformats.org/officeDocument/2006/relationships/hyperlink" Target="https://4people.my.salesforce-sites.com/recruit/fRecruit__ApplyJobList?portal=4+Jobs" TargetMode="External"/><Relationship Id="rId27" Type="http://schemas.openxmlformats.org/officeDocument/2006/relationships/hyperlink" Target="https://www.screenskills.com/training/apprenticeship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hyperlink" Target="https://www.screenskills.com/" TargetMode="External"/><Relationship Id="rId3" Type="http://schemas.openxmlformats.org/officeDocument/2006/relationships/image" Target="../media/image104.png"/><Relationship Id="rId7" Type="http://schemas.openxmlformats.org/officeDocument/2006/relationships/image" Target="../media/image115.png"/><Relationship Id="rId2" Type="http://schemas.openxmlformats.org/officeDocument/2006/relationships/hyperlink" Target="https://www.meet-eric.com/" TargetMode="External"/><Relationship Id="rId1" Type="http://schemas.openxmlformats.org/officeDocument/2006/relationships/slideLayout" Target="../slideLayouts/slideLayout8.xml"/><Relationship Id="rId6" Type="http://schemas.openxmlformats.org/officeDocument/2006/relationships/hyperlink" Target="https://www.intofilm.org/theme/72/careers-information-for-young-people" TargetMode="External"/><Relationship Id="rId5" Type="http://schemas.openxmlformats.org/officeDocument/2006/relationships/image" Target="../media/image114.png"/><Relationship Id="rId4" Type="http://schemas.openxmlformats.org/officeDocument/2006/relationships/hyperlink" Target="https://discovercreative.careers/students-and-parents/" TargetMode="External"/><Relationship Id="rId9" Type="http://schemas.openxmlformats.org/officeDocument/2006/relationships/image" Target="../media/image11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hyperlink" Target="https://crewhq.co.uk/new-to-the-industry/" TargetMode="External"/><Relationship Id="rId4" Type="http://schemas.openxmlformats.org/officeDocument/2006/relationships/hyperlink" Target="https://skystudioselstree.com/values/training-and-develop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Behind the Scene Picture of a Man Sitting on Couch Beside a Woman · Free  Stock Photo">
            <a:extLst>
              <a:ext uri="{FF2B5EF4-FFF2-40B4-BE49-F238E27FC236}">
                <a16:creationId xmlns:a16="http://schemas.microsoft.com/office/drawing/2014/main" id="{D02D1901-2397-A365-AC64-081E77BBA8E3}"/>
              </a:ext>
            </a:extLst>
          </p:cNvPr>
          <p:cNvPicPr>
            <a:picLocks noChangeAspect="1" noChangeArrowheads="1"/>
          </p:cNvPicPr>
          <p:nvPr/>
        </p:nvPicPr>
        <p:blipFill>
          <a:blip r:embed="rId2">
            <a:duotone>
              <a:prstClr val="black"/>
              <a:srgbClr val="00A39E">
                <a:tint val="45000"/>
                <a:satMod val="400000"/>
              </a:srgbClr>
            </a:duotone>
            <a:extLst>
              <a:ext uri="{28A0092B-C50C-407E-A947-70E740481C1C}">
                <a14:useLocalDpi xmlns:a14="http://schemas.microsoft.com/office/drawing/2010/main" val="0"/>
              </a:ext>
            </a:extLst>
          </a:blip>
          <a:srcRect/>
          <a:stretch>
            <a:fillRect/>
          </a:stretch>
        </p:blipFill>
        <p:spPr bwMode="auto">
          <a:xfrm>
            <a:off x="5485576" y="116425"/>
            <a:ext cx="6706424" cy="447163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C75DC7F-5900-4444-966F-317A9FADAFC9}"/>
              </a:ext>
            </a:extLst>
          </p:cNvPr>
          <p:cNvSpPr>
            <a:spLocks noGrp="1"/>
          </p:cNvSpPr>
          <p:nvPr>
            <p:ph type="subTitle" idx="1"/>
          </p:nvPr>
        </p:nvSpPr>
        <p:spPr/>
        <p:txBody>
          <a:bodyPr/>
          <a:lstStyle/>
          <a:p>
            <a:r>
              <a:rPr lang="en-US" dirty="0"/>
              <a:t>LMI CONFERENCE </a:t>
            </a:r>
          </a:p>
          <a:p>
            <a:r>
              <a:rPr lang="en-US" dirty="0"/>
              <a:t>JAN 2025</a:t>
            </a:r>
          </a:p>
        </p:txBody>
      </p:sp>
      <p:sp>
        <p:nvSpPr>
          <p:cNvPr id="7" name="Rectangle 6">
            <a:extLst>
              <a:ext uri="{FF2B5EF4-FFF2-40B4-BE49-F238E27FC236}">
                <a16:creationId xmlns:a16="http://schemas.microsoft.com/office/drawing/2014/main" id="{964986C1-384F-4F36-A60B-9D1CF2D1B5C9}"/>
              </a:ext>
            </a:extLst>
          </p:cNvPr>
          <p:cNvSpPr/>
          <p:nvPr/>
        </p:nvSpPr>
        <p:spPr>
          <a:xfrm>
            <a:off x="-298760" y="2559866"/>
            <a:ext cx="7342356" cy="17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72B0BFC8-D1A6-41CF-BEEC-75D7CBAF7EDA}"/>
              </a:ext>
            </a:extLst>
          </p:cNvPr>
          <p:cNvSpPr>
            <a:spLocks noGrp="1"/>
          </p:cNvSpPr>
          <p:nvPr>
            <p:ph type="ctrTitle"/>
          </p:nvPr>
        </p:nvSpPr>
        <p:spPr/>
        <p:txBody>
          <a:bodyPr>
            <a:normAutofit/>
          </a:bodyPr>
          <a:lstStyle/>
          <a:p>
            <a:r>
              <a:rPr lang="en-US" dirty="0"/>
              <a:t>FILM, MEDIA &amp; CREATIVE</a:t>
            </a:r>
            <a:br>
              <a:rPr lang="en-US" dirty="0"/>
            </a:br>
            <a:r>
              <a:rPr lang="en-US" dirty="0"/>
              <a:t>WORKSHOP</a:t>
            </a:r>
            <a:endParaRPr lang="en-GB" dirty="0"/>
          </a:p>
        </p:txBody>
      </p:sp>
      <p:pic>
        <p:nvPicPr>
          <p:cNvPr id="2" name="Picture 1">
            <a:extLst>
              <a:ext uri="{FF2B5EF4-FFF2-40B4-BE49-F238E27FC236}">
                <a16:creationId xmlns:a16="http://schemas.microsoft.com/office/drawing/2014/main" id="{905BFC3B-10A3-6E55-A7C6-8D6CB473D0E7}"/>
              </a:ext>
            </a:extLst>
          </p:cNvPr>
          <p:cNvPicPr>
            <a:picLocks noChangeAspect="1"/>
          </p:cNvPicPr>
          <p:nvPr/>
        </p:nvPicPr>
        <p:blipFill>
          <a:blip r:embed="rId3"/>
          <a:stretch>
            <a:fillRect/>
          </a:stretch>
        </p:blipFill>
        <p:spPr>
          <a:xfrm>
            <a:off x="10518370" y="6292617"/>
            <a:ext cx="1907484" cy="865433"/>
          </a:xfrm>
          <a:prstGeom prst="rect">
            <a:avLst/>
          </a:prstGeom>
        </p:spPr>
      </p:pic>
    </p:spTree>
    <p:extLst>
      <p:ext uri="{BB962C8B-B14F-4D97-AF65-F5344CB8AC3E}">
        <p14:creationId xmlns:p14="http://schemas.microsoft.com/office/powerpoint/2010/main" val="251954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8B50-2DDE-667A-5037-D61DC7CCC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12E68-B053-5272-B60A-22A9F29D3155}"/>
              </a:ext>
            </a:extLst>
          </p:cNvPr>
          <p:cNvSpPr>
            <a:spLocks noGrp="1"/>
          </p:cNvSpPr>
          <p:nvPr>
            <p:ph type="title"/>
          </p:nvPr>
        </p:nvSpPr>
        <p:spPr>
          <a:xfrm>
            <a:off x="282584" y="21925"/>
            <a:ext cx="7203595" cy="1325563"/>
          </a:xfrm>
        </p:spPr>
        <p:txBody>
          <a:bodyPr>
            <a:normAutofit/>
          </a:bodyPr>
          <a:lstStyle/>
          <a:p>
            <a:pPr algn="l"/>
            <a:r>
              <a:rPr lang="en-GB" sz="4000" dirty="0"/>
              <a:t>PRODUCTION</a:t>
            </a:r>
          </a:p>
        </p:txBody>
      </p:sp>
      <p:pic>
        <p:nvPicPr>
          <p:cNvPr id="4" name="Picture 3">
            <a:extLst>
              <a:ext uri="{FF2B5EF4-FFF2-40B4-BE49-F238E27FC236}">
                <a16:creationId xmlns:a16="http://schemas.microsoft.com/office/drawing/2014/main" id="{C284D284-1C6A-AD87-1F57-909B494E9C8C}"/>
              </a:ext>
            </a:extLst>
          </p:cNvPr>
          <p:cNvPicPr>
            <a:picLocks noChangeAspect="1"/>
          </p:cNvPicPr>
          <p:nvPr/>
        </p:nvPicPr>
        <p:blipFill>
          <a:blip r:embed="rId3"/>
          <a:stretch>
            <a:fillRect/>
          </a:stretch>
        </p:blipFill>
        <p:spPr>
          <a:xfrm>
            <a:off x="1242816" y="1347488"/>
            <a:ext cx="9706368" cy="4920951"/>
          </a:xfrm>
          <a:prstGeom prst="rect">
            <a:avLst/>
          </a:prstGeom>
        </p:spPr>
      </p:pic>
      <p:pic>
        <p:nvPicPr>
          <p:cNvPr id="6" name="Picture 5">
            <a:extLst>
              <a:ext uri="{FF2B5EF4-FFF2-40B4-BE49-F238E27FC236}">
                <a16:creationId xmlns:a16="http://schemas.microsoft.com/office/drawing/2014/main" id="{9B7EF9C8-E0E3-283C-F0CA-1D87F1E1450F}"/>
              </a:ext>
            </a:extLst>
          </p:cNvPr>
          <p:cNvPicPr>
            <a:picLocks noChangeAspect="1"/>
          </p:cNvPicPr>
          <p:nvPr/>
        </p:nvPicPr>
        <p:blipFill>
          <a:blip r:embed="rId4"/>
          <a:stretch>
            <a:fillRect/>
          </a:stretch>
        </p:blipFill>
        <p:spPr>
          <a:xfrm>
            <a:off x="1101523" y="1267887"/>
            <a:ext cx="9988953" cy="5080153"/>
          </a:xfrm>
          <a:prstGeom prst="rect">
            <a:avLst/>
          </a:prstGeom>
        </p:spPr>
      </p:pic>
    </p:spTree>
    <p:extLst>
      <p:ext uri="{BB962C8B-B14F-4D97-AF65-F5344CB8AC3E}">
        <p14:creationId xmlns:p14="http://schemas.microsoft.com/office/powerpoint/2010/main" val="39916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C9A71-9EBF-5DE7-F07A-AB0912CA0EC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F946EA27-82D7-C9B0-915A-D59FA77AACC2}"/>
              </a:ext>
            </a:extLst>
          </p:cNvPr>
          <p:cNvSpPr>
            <a:spLocks noGrp="1"/>
          </p:cNvSpPr>
          <p:nvPr>
            <p:ph type="title"/>
          </p:nvPr>
        </p:nvSpPr>
        <p:spPr>
          <a:xfrm>
            <a:off x="573968" y="2274686"/>
            <a:ext cx="11044064" cy="2308627"/>
          </a:xfrm>
        </p:spPr>
        <p:txBody>
          <a:bodyPr>
            <a:normAutofit/>
          </a:bodyPr>
          <a:lstStyle/>
          <a:p>
            <a:pPr algn="ctr"/>
            <a:r>
              <a:rPr lang="en-GB" sz="8000" dirty="0"/>
              <a:t>PRODUCTION OFFICE</a:t>
            </a:r>
          </a:p>
        </p:txBody>
      </p:sp>
    </p:spTree>
    <p:extLst>
      <p:ext uri="{BB962C8B-B14F-4D97-AF65-F5344CB8AC3E}">
        <p14:creationId xmlns:p14="http://schemas.microsoft.com/office/powerpoint/2010/main" val="315671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AE7B-FDE7-567A-88AC-6B313A77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19818-D7CE-42DA-74DB-6FF9D8257360}"/>
              </a:ext>
            </a:extLst>
          </p:cNvPr>
          <p:cNvSpPr>
            <a:spLocks noGrp="1"/>
          </p:cNvSpPr>
          <p:nvPr>
            <p:ph type="title"/>
          </p:nvPr>
        </p:nvSpPr>
        <p:spPr>
          <a:xfrm>
            <a:off x="2498466" y="0"/>
            <a:ext cx="7195067" cy="1325563"/>
          </a:xfrm>
        </p:spPr>
        <p:txBody>
          <a:bodyPr/>
          <a:lstStyle/>
          <a:p>
            <a:r>
              <a:rPr lang="en-GB" dirty="0"/>
              <a:t>PRODUCTION OFFICE</a:t>
            </a:r>
          </a:p>
        </p:txBody>
      </p:sp>
      <p:sp>
        <p:nvSpPr>
          <p:cNvPr id="3" name="Title 15">
            <a:extLst>
              <a:ext uri="{FF2B5EF4-FFF2-40B4-BE49-F238E27FC236}">
                <a16:creationId xmlns:a16="http://schemas.microsoft.com/office/drawing/2014/main" id="{A77CB024-F68C-22C7-0F21-7E2382CD274F}"/>
              </a:ext>
            </a:extLst>
          </p:cNvPr>
          <p:cNvSpPr txBox="1">
            <a:spLocks/>
          </p:cNvSpPr>
          <p:nvPr/>
        </p:nvSpPr>
        <p:spPr>
          <a:xfrm>
            <a:off x="518930" y="1379354"/>
            <a:ext cx="620584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Nobel Black" panose="02000603040000020004" pitchFamily="50" charset="0"/>
                <a:ea typeface="+mj-ea"/>
                <a:cs typeface="+mj-cs"/>
              </a:defRPr>
            </a:lvl1pPr>
          </a:lstStyle>
          <a:p>
            <a:pPr algn="l"/>
            <a:r>
              <a:rPr lang="en-GB" dirty="0"/>
              <a:t>Production assistant</a:t>
            </a:r>
          </a:p>
        </p:txBody>
      </p:sp>
      <p:sp>
        <p:nvSpPr>
          <p:cNvPr id="9" name="Title 15">
            <a:extLst>
              <a:ext uri="{FF2B5EF4-FFF2-40B4-BE49-F238E27FC236}">
                <a16:creationId xmlns:a16="http://schemas.microsoft.com/office/drawing/2014/main" id="{94D50EB7-5648-8996-FDDB-0BFE8E4419B3}"/>
              </a:ext>
            </a:extLst>
          </p:cNvPr>
          <p:cNvSpPr txBox="1">
            <a:spLocks/>
          </p:cNvSpPr>
          <p:nvPr/>
        </p:nvSpPr>
        <p:spPr>
          <a:xfrm>
            <a:off x="6590609" y="5323884"/>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Petty cash buyer*</a:t>
            </a:r>
          </a:p>
        </p:txBody>
      </p:sp>
      <p:sp>
        <p:nvSpPr>
          <p:cNvPr id="10" name="Title 15">
            <a:extLst>
              <a:ext uri="{FF2B5EF4-FFF2-40B4-BE49-F238E27FC236}">
                <a16:creationId xmlns:a16="http://schemas.microsoft.com/office/drawing/2014/main" id="{91CDFE5C-F154-6212-0140-9269A162BB29}"/>
              </a:ext>
            </a:extLst>
          </p:cNvPr>
          <p:cNvSpPr txBox="1">
            <a:spLocks/>
          </p:cNvSpPr>
          <p:nvPr/>
        </p:nvSpPr>
        <p:spPr>
          <a:xfrm>
            <a:off x="542988" y="2791848"/>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Accounts assistant / cashier</a:t>
            </a:r>
          </a:p>
        </p:txBody>
      </p:sp>
      <p:sp>
        <p:nvSpPr>
          <p:cNvPr id="11" name="Title 15">
            <a:extLst>
              <a:ext uri="{FF2B5EF4-FFF2-40B4-BE49-F238E27FC236}">
                <a16:creationId xmlns:a16="http://schemas.microsoft.com/office/drawing/2014/main" id="{DCA09760-F3A2-608D-406E-9B88376DB3D7}"/>
              </a:ext>
            </a:extLst>
          </p:cNvPr>
          <p:cNvSpPr txBox="1">
            <a:spLocks/>
          </p:cNvSpPr>
          <p:nvPr/>
        </p:nvSpPr>
        <p:spPr>
          <a:xfrm>
            <a:off x="542988" y="4204342"/>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Logger</a:t>
            </a:r>
          </a:p>
        </p:txBody>
      </p:sp>
      <p:sp>
        <p:nvSpPr>
          <p:cNvPr id="14" name="Title 15">
            <a:extLst>
              <a:ext uri="{FF2B5EF4-FFF2-40B4-BE49-F238E27FC236}">
                <a16:creationId xmlns:a16="http://schemas.microsoft.com/office/drawing/2014/main" id="{59D7FF4A-33B5-25FE-DED2-BB0674115822}"/>
              </a:ext>
            </a:extLst>
          </p:cNvPr>
          <p:cNvSpPr txBox="1">
            <a:spLocks/>
          </p:cNvSpPr>
          <p:nvPr/>
        </p:nvSpPr>
        <p:spPr>
          <a:xfrm>
            <a:off x="6724777" y="2981660"/>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accent3">
                    <a:lumMod val="60000"/>
                    <a:lumOff val="40000"/>
                  </a:schemeClr>
                </a:solidFill>
              </a:rPr>
              <a:t>Production coordinator</a:t>
            </a:r>
          </a:p>
        </p:txBody>
      </p:sp>
      <p:sp>
        <p:nvSpPr>
          <p:cNvPr id="15" name="Title 15">
            <a:extLst>
              <a:ext uri="{FF2B5EF4-FFF2-40B4-BE49-F238E27FC236}">
                <a16:creationId xmlns:a16="http://schemas.microsoft.com/office/drawing/2014/main" id="{B43B1F26-D3EF-CA6D-87F7-8873A043DCF2}"/>
              </a:ext>
            </a:extLst>
          </p:cNvPr>
          <p:cNvSpPr txBox="1">
            <a:spLocks/>
          </p:cNvSpPr>
          <p:nvPr/>
        </p:nvSpPr>
        <p:spPr>
          <a:xfrm>
            <a:off x="6724777" y="4270695"/>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accent3">
                    <a:lumMod val="60000"/>
                    <a:lumOff val="40000"/>
                  </a:schemeClr>
                </a:solidFill>
              </a:rPr>
              <a:t>Production secretary</a:t>
            </a:r>
          </a:p>
        </p:txBody>
      </p:sp>
      <p:sp>
        <p:nvSpPr>
          <p:cNvPr id="18" name="TextBox 17">
            <a:extLst>
              <a:ext uri="{FF2B5EF4-FFF2-40B4-BE49-F238E27FC236}">
                <a16:creationId xmlns:a16="http://schemas.microsoft.com/office/drawing/2014/main" id="{4D6C5501-9AF8-DAA8-CF39-9D75A3EFB075}"/>
              </a:ext>
            </a:extLst>
          </p:cNvPr>
          <p:cNvSpPr txBox="1"/>
          <p:nvPr/>
        </p:nvSpPr>
        <p:spPr>
          <a:xfrm>
            <a:off x="6590609" y="1817864"/>
            <a:ext cx="5082461" cy="769441"/>
          </a:xfrm>
          <a:prstGeom prst="rect">
            <a:avLst/>
          </a:prstGeom>
          <a:noFill/>
        </p:spPr>
        <p:txBody>
          <a:bodyPr wrap="square">
            <a:spAutoFit/>
          </a:bodyPr>
          <a:lstStyle/>
          <a:p>
            <a:r>
              <a:rPr lang="en-GB" sz="4400" b="0" i="0" dirty="0">
                <a:solidFill>
                  <a:schemeClr val="accent3">
                    <a:lumMod val="60000"/>
                    <a:lumOff val="40000"/>
                  </a:schemeClr>
                </a:solidFill>
                <a:effectLst/>
                <a:latin typeface="Nobel Black" panose="02000603040000020004"/>
              </a:rPr>
              <a:t>Draughtsperson*</a:t>
            </a:r>
            <a:endParaRPr lang="en-GB" sz="4400" dirty="0">
              <a:solidFill>
                <a:schemeClr val="accent3">
                  <a:lumMod val="60000"/>
                  <a:lumOff val="40000"/>
                </a:schemeClr>
              </a:solidFill>
              <a:latin typeface="Nobel Black" panose="02000603040000020004"/>
            </a:endParaRPr>
          </a:p>
        </p:txBody>
      </p:sp>
      <p:sp>
        <p:nvSpPr>
          <p:cNvPr id="19" name="Title 15">
            <a:extLst>
              <a:ext uri="{FF2B5EF4-FFF2-40B4-BE49-F238E27FC236}">
                <a16:creationId xmlns:a16="http://schemas.microsoft.com/office/drawing/2014/main" id="{AA263349-AC2E-9EBD-7EAF-C3F7042CC490}"/>
              </a:ext>
            </a:extLst>
          </p:cNvPr>
          <p:cNvSpPr txBox="1">
            <a:spLocks/>
          </p:cNvSpPr>
          <p:nvPr/>
        </p:nvSpPr>
        <p:spPr>
          <a:xfrm>
            <a:off x="518930" y="5336759"/>
            <a:ext cx="46202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Art dept trainee*</a:t>
            </a:r>
          </a:p>
        </p:txBody>
      </p:sp>
    </p:spTree>
    <p:extLst>
      <p:ext uri="{BB962C8B-B14F-4D97-AF65-F5344CB8AC3E}">
        <p14:creationId xmlns:p14="http://schemas.microsoft.com/office/powerpoint/2010/main" val="57361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30EC-7C33-915C-7DD0-EF615B0773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DCD51E9-FC38-A643-7CEA-47A4B736996D}"/>
              </a:ext>
            </a:extLst>
          </p:cNvPr>
          <p:cNvSpPr txBox="1"/>
          <p:nvPr/>
        </p:nvSpPr>
        <p:spPr>
          <a:xfrm>
            <a:off x="0" y="6204030"/>
            <a:ext cx="12192000" cy="653970"/>
          </a:xfrm>
          <a:prstGeom prst="rect">
            <a:avLst/>
          </a:prstGeom>
          <a:solidFill>
            <a:schemeClr val="bg1"/>
          </a:solidFill>
        </p:spPr>
        <p:txBody>
          <a:bodyPr wrap="square" rtlCol="0">
            <a:spAutoFit/>
          </a:bodyPr>
          <a:lstStyle/>
          <a:p>
            <a:endParaRPr lang="en-GB" dirty="0"/>
          </a:p>
        </p:txBody>
      </p:sp>
      <p:pic>
        <p:nvPicPr>
          <p:cNvPr id="3" name="Picture 2">
            <a:extLst>
              <a:ext uri="{FF2B5EF4-FFF2-40B4-BE49-F238E27FC236}">
                <a16:creationId xmlns:a16="http://schemas.microsoft.com/office/drawing/2014/main" id="{FA49F769-E215-8052-9DEB-D6EDDC82EE63}"/>
              </a:ext>
            </a:extLst>
          </p:cNvPr>
          <p:cNvPicPr>
            <a:picLocks noChangeAspect="1"/>
          </p:cNvPicPr>
          <p:nvPr/>
        </p:nvPicPr>
        <p:blipFill>
          <a:blip r:embed="rId2"/>
          <a:stretch>
            <a:fillRect/>
          </a:stretch>
        </p:blipFill>
        <p:spPr>
          <a:xfrm>
            <a:off x="1247654" y="0"/>
            <a:ext cx="9696691" cy="6858000"/>
          </a:xfrm>
          <a:prstGeom prst="rect">
            <a:avLst/>
          </a:prstGeom>
        </p:spPr>
      </p:pic>
    </p:spTree>
    <p:extLst>
      <p:ext uri="{BB962C8B-B14F-4D97-AF65-F5344CB8AC3E}">
        <p14:creationId xmlns:p14="http://schemas.microsoft.com/office/powerpoint/2010/main" val="230088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394BC-B513-43B0-4B5A-297AD459D5F3}"/>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27F107DE-0379-74F1-FA13-CBCEBD06684C}"/>
              </a:ext>
            </a:extLst>
          </p:cNvPr>
          <p:cNvSpPr>
            <a:spLocks noGrp="1"/>
          </p:cNvSpPr>
          <p:nvPr>
            <p:ph type="title"/>
          </p:nvPr>
        </p:nvSpPr>
        <p:spPr>
          <a:xfrm>
            <a:off x="573968" y="2274686"/>
            <a:ext cx="11044064" cy="2308627"/>
          </a:xfrm>
        </p:spPr>
        <p:txBody>
          <a:bodyPr>
            <a:normAutofit/>
          </a:bodyPr>
          <a:lstStyle/>
          <a:p>
            <a:pPr algn="ctr"/>
            <a:r>
              <a:rPr lang="en-GB" sz="8000" dirty="0"/>
              <a:t>WORKSHOP</a:t>
            </a:r>
          </a:p>
        </p:txBody>
      </p:sp>
    </p:spTree>
    <p:extLst>
      <p:ext uri="{BB962C8B-B14F-4D97-AF65-F5344CB8AC3E}">
        <p14:creationId xmlns:p14="http://schemas.microsoft.com/office/powerpoint/2010/main" val="152236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F55A8-64E2-FF0E-5700-E4883BA8C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126E1-6D16-1EE9-D462-9FAFFD25EBA0}"/>
              </a:ext>
            </a:extLst>
          </p:cNvPr>
          <p:cNvSpPr>
            <a:spLocks noGrp="1"/>
          </p:cNvSpPr>
          <p:nvPr>
            <p:ph type="title"/>
          </p:nvPr>
        </p:nvSpPr>
        <p:spPr>
          <a:xfrm>
            <a:off x="2498466" y="0"/>
            <a:ext cx="7195067" cy="1325563"/>
          </a:xfrm>
        </p:spPr>
        <p:txBody>
          <a:bodyPr/>
          <a:lstStyle/>
          <a:p>
            <a:r>
              <a:rPr lang="en-GB" dirty="0"/>
              <a:t>WORKSHOP</a:t>
            </a:r>
          </a:p>
        </p:txBody>
      </p:sp>
      <p:sp>
        <p:nvSpPr>
          <p:cNvPr id="4" name="Title 15">
            <a:extLst>
              <a:ext uri="{FF2B5EF4-FFF2-40B4-BE49-F238E27FC236}">
                <a16:creationId xmlns:a16="http://schemas.microsoft.com/office/drawing/2014/main" id="{01AEB61D-FB6B-9D65-43B3-FBDB936C5193}"/>
              </a:ext>
            </a:extLst>
          </p:cNvPr>
          <p:cNvSpPr txBox="1">
            <a:spLocks/>
          </p:cNvSpPr>
          <p:nvPr/>
        </p:nvSpPr>
        <p:spPr>
          <a:xfrm>
            <a:off x="364709" y="1100576"/>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Props trainee</a:t>
            </a:r>
          </a:p>
        </p:txBody>
      </p:sp>
      <p:sp>
        <p:nvSpPr>
          <p:cNvPr id="5" name="Title 15">
            <a:extLst>
              <a:ext uri="{FF2B5EF4-FFF2-40B4-BE49-F238E27FC236}">
                <a16:creationId xmlns:a16="http://schemas.microsoft.com/office/drawing/2014/main" id="{141BEE66-7472-472E-4D35-14412BDC31C5}"/>
              </a:ext>
            </a:extLst>
          </p:cNvPr>
          <p:cNvSpPr txBox="1">
            <a:spLocks/>
          </p:cNvSpPr>
          <p:nvPr/>
        </p:nvSpPr>
        <p:spPr>
          <a:xfrm>
            <a:off x="324306" y="2009694"/>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Petty cash buyer*</a:t>
            </a:r>
          </a:p>
        </p:txBody>
      </p:sp>
      <p:sp>
        <p:nvSpPr>
          <p:cNvPr id="6" name="Title 15">
            <a:extLst>
              <a:ext uri="{FF2B5EF4-FFF2-40B4-BE49-F238E27FC236}">
                <a16:creationId xmlns:a16="http://schemas.microsoft.com/office/drawing/2014/main" id="{E4FC5F52-1B05-B50E-96CF-9434A0F7B564}"/>
              </a:ext>
            </a:extLst>
          </p:cNvPr>
          <p:cNvSpPr txBox="1">
            <a:spLocks/>
          </p:cNvSpPr>
          <p:nvPr/>
        </p:nvSpPr>
        <p:spPr>
          <a:xfrm>
            <a:off x="6335430" y="1551155"/>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Graphics trainee*</a:t>
            </a:r>
          </a:p>
        </p:txBody>
      </p:sp>
      <p:sp>
        <p:nvSpPr>
          <p:cNvPr id="7" name="Title 15">
            <a:extLst>
              <a:ext uri="{FF2B5EF4-FFF2-40B4-BE49-F238E27FC236}">
                <a16:creationId xmlns:a16="http://schemas.microsoft.com/office/drawing/2014/main" id="{8DEE406E-188E-B792-7C8A-758C0265217F}"/>
              </a:ext>
            </a:extLst>
          </p:cNvPr>
          <p:cNvSpPr txBox="1">
            <a:spLocks/>
          </p:cNvSpPr>
          <p:nvPr/>
        </p:nvSpPr>
        <p:spPr>
          <a:xfrm>
            <a:off x="6335430" y="2457102"/>
            <a:ext cx="50831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Art dept trainee*</a:t>
            </a:r>
          </a:p>
        </p:txBody>
      </p:sp>
      <p:sp>
        <p:nvSpPr>
          <p:cNvPr id="8" name="Title 15">
            <a:extLst>
              <a:ext uri="{FF2B5EF4-FFF2-40B4-BE49-F238E27FC236}">
                <a16:creationId xmlns:a16="http://schemas.microsoft.com/office/drawing/2014/main" id="{55FB1CD6-E777-C423-1FA6-2FB12F9A538F}"/>
              </a:ext>
            </a:extLst>
          </p:cNvPr>
          <p:cNvSpPr txBox="1">
            <a:spLocks/>
          </p:cNvSpPr>
          <p:nvPr/>
        </p:nvSpPr>
        <p:spPr>
          <a:xfrm>
            <a:off x="324306" y="2978419"/>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Costume trainee</a:t>
            </a:r>
          </a:p>
        </p:txBody>
      </p:sp>
      <p:sp>
        <p:nvSpPr>
          <p:cNvPr id="12" name="Title 15">
            <a:extLst>
              <a:ext uri="{FF2B5EF4-FFF2-40B4-BE49-F238E27FC236}">
                <a16:creationId xmlns:a16="http://schemas.microsoft.com/office/drawing/2014/main" id="{F78DBFA4-2863-C86D-20E5-3C4EE2050F70}"/>
              </a:ext>
            </a:extLst>
          </p:cNvPr>
          <p:cNvSpPr txBox="1">
            <a:spLocks/>
          </p:cNvSpPr>
          <p:nvPr/>
        </p:nvSpPr>
        <p:spPr>
          <a:xfrm>
            <a:off x="6375831" y="3782665"/>
            <a:ext cx="46316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Hair and make up</a:t>
            </a:r>
          </a:p>
          <a:p>
            <a:r>
              <a:rPr lang="en-GB" dirty="0">
                <a:solidFill>
                  <a:schemeClr val="bg1"/>
                </a:solidFill>
              </a:rPr>
              <a:t>trainee</a:t>
            </a:r>
          </a:p>
        </p:txBody>
      </p:sp>
      <p:sp>
        <p:nvSpPr>
          <p:cNvPr id="13" name="Title 15">
            <a:extLst>
              <a:ext uri="{FF2B5EF4-FFF2-40B4-BE49-F238E27FC236}">
                <a16:creationId xmlns:a16="http://schemas.microsoft.com/office/drawing/2014/main" id="{D2B4CAD5-7F42-CAD5-B4EE-8A44C92DF3EB}"/>
              </a:ext>
            </a:extLst>
          </p:cNvPr>
          <p:cNvSpPr txBox="1">
            <a:spLocks/>
          </p:cNvSpPr>
          <p:nvPr/>
        </p:nvSpPr>
        <p:spPr>
          <a:xfrm>
            <a:off x="364709" y="3921391"/>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accent3">
                    <a:lumMod val="60000"/>
                    <a:lumOff val="40000"/>
                  </a:schemeClr>
                </a:solidFill>
              </a:rPr>
              <a:t>Props Master</a:t>
            </a:r>
          </a:p>
        </p:txBody>
      </p:sp>
      <p:sp>
        <p:nvSpPr>
          <p:cNvPr id="16" name="Title 15">
            <a:extLst>
              <a:ext uri="{FF2B5EF4-FFF2-40B4-BE49-F238E27FC236}">
                <a16:creationId xmlns:a16="http://schemas.microsoft.com/office/drawing/2014/main" id="{E3FA0F82-6E3E-FD48-96E6-E2D5140C6706}"/>
              </a:ext>
            </a:extLst>
          </p:cNvPr>
          <p:cNvSpPr txBox="1">
            <a:spLocks/>
          </p:cNvSpPr>
          <p:nvPr/>
        </p:nvSpPr>
        <p:spPr>
          <a:xfrm>
            <a:off x="6335430" y="4997727"/>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accent3">
                    <a:lumMod val="60000"/>
                    <a:lumOff val="40000"/>
                  </a:schemeClr>
                </a:solidFill>
              </a:rPr>
              <a:t>Construction manager</a:t>
            </a:r>
          </a:p>
        </p:txBody>
      </p:sp>
      <p:sp>
        <p:nvSpPr>
          <p:cNvPr id="17" name="Title 15">
            <a:extLst>
              <a:ext uri="{FF2B5EF4-FFF2-40B4-BE49-F238E27FC236}">
                <a16:creationId xmlns:a16="http://schemas.microsoft.com/office/drawing/2014/main" id="{FB0FC144-9609-0607-919C-081D1541DC04}"/>
              </a:ext>
            </a:extLst>
          </p:cNvPr>
          <p:cNvSpPr txBox="1">
            <a:spLocks/>
          </p:cNvSpPr>
          <p:nvPr/>
        </p:nvSpPr>
        <p:spPr>
          <a:xfrm>
            <a:off x="324307" y="5014871"/>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accent3">
                    <a:lumMod val="60000"/>
                    <a:lumOff val="40000"/>
                  </a:schemeClr>
                </a:solidFill>
              </a:rPr>
              <a:t>Riggers, painters, plasterers, carpenters</a:t>
            </a:r>
          </a:p>
        </p:txBody>
      </p:sp>
    </p:spTree>
    <p:extLst>
      <p:ext uri="{BB962C8B-B14F-4D97-AF65-F5344CB8AC3E}">
        <p14:creationId xmlns:p14="http://schemas.microsoft.com/office/powerpoint/2010/main" val="61277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95F83-59D3-2F63-CCFB-EF3D26FB940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41CEC8B-47C9-A296-B109-0A571D642437}"/>
              </a:ext>
            </a:extLst>
          </p:cNvPr>
          <p:cNvSpPr txBox="1"/>
          <p:nvPr/>
        </p:nvSpPr>
        <p:spPr>
          <a:xfrm>
            <a:off x="0" y="6204030"/>
            <a:ext cx="12192000" cy="653970"/>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6A8E05CA-9866-9179-C1D3-842A35B2BB63}"/>
              </a:ext>
            </a:extLst>
          </p:cNvPr>
          <p:cNvPicPr>
            <a:picLocks noChangeAspect="1"/>
          </p:cNvPicPr>
          <p:nvPr/>
        </p:nvPicPr>
        <p:blipFill>
          <a:blip r:embed="rId2"/>
          <a:stretch>
            <a:fillRect/>
          </a:stretch>
        </p:blipFill>
        <p:spPr>
          <a:xfrm>
            <a:off x="1197428" y="0"/>
            <a:ext cx="9797144" cy="6858000"/>
          </a:xfrm>
          <a:prstGeom prst="rect">
            <a:avLst/>
          </a:prstGeom>
        </p:spPr>
      </p:pic>
    </p:spTree>
    <p:extLst>
      <p:ext uri="{BB962C8B-B14F-4D97-AF65-F5344CB8AC3E}">
        <p14:creationId xmlns:p14="http://schemas.microsoft.com/office/powerpoint/2010/main" val="1314359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E7D17-DF4E-BB2D-6E89-F89CCEFD847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FB3668F6-8FBE-6138-9803-0A160B50B3A5}"/>
              </a:ext>
            </a:extLst>
          </p:cNvPr>
          <p:cNvSpPr>
            <a:spLocks noGrp="1"/>
          </p:cNvSpPr>
          <p:nvPr>
            <p:ph type="title"/>
          </p:nvPr>
        </p:nvSpPr>
        <p:spPr>
          <a:xfrm>
            <a:off x="573968" y="2274686"/>
            <a:ext cx="11044064" cy="2308627"/>
          </a:xfrm>
        </p:spPr>
        <p:txBody>
          <a:bodyPr>
            <a:normAutofit/>
          </a:bodyPr>
          <a:lstStyle/>
          <a:p>
            <a:pPr algn="ctr"/>
            <a:r>
              <a:rPr lang="en-GB" sz="8000" dirty="0"/>
              <a:t>ON SET / ON A STAGE</a:t>
            </a:r>
          </a:p>
        </p:txBody>
      </p:sp>
    </p:spTree>
    <p:extLst>
      <p:ext uri="{BB962C8B-B14F-4D97-AF65-F5344CB8AC3E}">
        <p14:creationId xmlns:p14="http://schemas.microsoft.com/office/powerpoint/2010/main" val="48122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80A59-4E09-8913-99D3-53D690185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19E07-CA9B-78EE-1BFB-D57D1DBBD9FB}"/>
              </a:ext>
            </a:extLst>
          </p:cNvPr>
          <p:cNvSpPr>
            <a:spLocks noGrp="1"/>
          </p:cNvSpPr>
          <p:nvPr>
            <p:ph type="title"/>
          </p:nvPr>
        </p:nvSpPr>
        <p:spPr>
          <a:xfrm>
            <a:off x="2498466" y="0"/>
            <a:ext cx="7195067" cy="1325563"/>
          </a:xfrm>
        </p:spPr>
        <p:txBody>
          <a:bodyPr/>
          <a:lstStyle/>
          <a:p>
            <a:r>
              <a:rPr lang="en-GB" dirty="0"/>
              <a:t>ON SET / ON STAGE</a:t>
            </a:r>
          </a:p>
        </p:txBody>
      </p:sp>
      <p:sp>
        <p:nvSpPr>
          <p:cNvPr id="4" name="Title 15">
            <a:extLst>
              <a:ext uri="{FF2B5EF4-FFF2-40B4-BE49-F238E27FC236}">
                <a16:creationId xmlns:a16="http://schemas.microsoft.com/office/drawing/2014/main" id="{7097A582-7D8E-7661-4E90-50A20E32F1C0}"/>
              </a:ext>
            </a:extLst>
          </p:cNvPr>
          <p:cNvSpPr txBox="1">
            <a:spLocks/>
          </p:cNvSpPr>
          <p:nvPr/>
        </p:nvSpPr>
        <p:spPr>
          <a:xfrm>
            <a:off x="304905" y="844288"/>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Camera trainee</a:t>
            </a:r>
          </a:p>
        </p:txBody>
      </p:sp>
      <p:sp>
        <p:nvSpPr>
          <p:cNvPr id="5" name="Title 15">
            <a:extLst>
              <a:ext uri="{FF2B5EF4-FFF2-40B4-BE49-F238E27FC236}">
                <a16:creationId xmlns:a16="http://schemas.microsoft.com/office/drawing/2014/main" id="{0CE96C06-CAF8-3B64-89C6-58101E799199}"/>
              </a:ext>
            </a:extLst>
          </p:cNvPr>
          <p:cNvSpPr txBox="1">
            <a:spLocks/>
          </p:cNvSpPr>
          <p:nvPr/>
        </p:nvSpPr>
        <p:spPr>
          <a:xfrm>
            <a:off x="6337132" y="952593"/>
            <a:ext cx="55597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Locations assistant*</a:t>
            </a:r>
          </a:p>
        </p:txBody>
      </p:sp>
      <p:sp>
        <p:nvSpPr>
          <p:cNvPr id="6" name="Title 15">
            <a:extLst>
              <a:ext uri="{FF2B5EF4-FFF2-40B4-BE49-F238E27FC236}">
                <a16:creationId xmlns:a16="http://schemas.microsoft.com/office/drawing/2014/main" id="{26E89B61-AC87-C8B0-70FE-40B3FBF33087}"/>
              </a:ext>
            </a:extLst>
          </p:cNvPr>
          <p:cNvSpPr txBox="1">
            <a:spLocks/>
          </p:cNvSpPr>
          <p:nvPr/>
        </p:nvSpPr>
        <p:spPr>
          <a:xfrm>
            <a:off x="304905" y="1793411"/>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Grip trainee</a:t>
            </a:r>
          </a:p>
        </p:txBody>
      </p:sp>
      <p:sp>
        <p:nvSpPr>
          <p:cNvPr id="7" name="Title 15">
            <a:extLst>
              <a:ext uri="{FF2B5EF4-FFF2-40B4-BE49-F238E27FC236}">
                <a16:creationId xmlns:a16="http://schemas.microsoft.com/office/drawing/2014/main" id="{408BA6CC-D1EF-95FF-164E-868CA6B1DFD3}"/>
              </a:ext>
            </a:extLst>
          </p:cNvPr>
          <p:cNvSpPr txBox="1">
            <a:spLocks/>
          </p:cNvSpPr>
          <p:nvPr/>
        </p:nvSpPr>
        <p:spPr>
          <a:xfrm>
            <a:off x="304905" y="2774610"/>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Lighting trainee</a:t>
            </a:r>
          </a:p>
        </p:txBody>
      </p:sp>
      <p:sp>
        <p:nvSpPr>
          <p:cNvPr id="8" name="Title 15">
            <a:extLst>
              <a:ext uri="{FF2B5EF4-FFF2-40B4-BE49-F238E27FC236}">
                <a16:creationId xmlns:a16="http://schemas.microsoft.com/office/drawing/2014/main" id="{19F7E2D1-1B46-0FCB-B1E5-99C93C62998B}"/>
              </a:ext>
            </a:extLst>
          </p:cNvPr>
          <p:cNvSpPr txBox="1">
            <a:spLocks/>
          </p:cNvSpPr>
          <p:nvPr/>
        </p:nvSpPr>
        <p:spPr>
          <a:xfrm>
            <a:off x="304906" y="3733090"/>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Floor runner</a:t>
            </a:r>
          </a:p>
        </p:txBody>
      </p:sp>
      <p:sp>
        <p:nvSpPr>
          <p:cNvPr id="12" name="Title 15">
            <a:extLst>
              <a:ext uri="{FF2B5EF4-FFF2-40B4-BE49-F238E27FC236}">
                <a16:creationId xmlns:a16="http://schemas.microsoft.com/office/drawing/2014/main" id="{1C1B233A-3B2B-B064-4B48-F0751BF31CAC}"/>
              </a:ext>
            </a:extLst>
          </p:cNvPr>
          <p:cNvSpPr txBox="1">
            <a:spLocks/>
          </p:cNvSpPr>
          <p:nvPr/>
        </p:nvSpPr>
        <p:spPr>
          <a:xfrm>
            <a:off x="6458664" y="1758024"/>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Studio unit assistant</a:t>
            </a:r>
          </a:p>
        </p:txBody>
      </p:sp>
      <p:sp>
        <p:nvSpPr>
          <p:cNvPr id="13" name="Title 15">
            <a:extLst>
              <a:ext uri="{FF2B5EF4-FFF2-40B4-BE49-F238E27FC236}">
                <a16:creationId xmlns:a16="http://schemas.microsoft.com/office/drawing/2014/main" id="{9FE8C68F-D577-515F-5714-4157A1A21822}"/>
              </a:ext>
            </a:extLst>
          </p:cNvPr>
          <p:cNvSpPr txBox="1">
            <a:spLocks/>
          </p:cNvSpPr>
          <p:nvPr/>
        </p:nvSpPr>
        <p:spPr>
          <a:xfrm>
            <a:off x="6337132" y="4262202"/>
            <a:ext cx="55597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Standby props assistant</a:t>
            </a:r>
          </a:p>
        </p:txBody>
      </p:sp>
      <p:sp>
        <p:nvSpPr>
          <p:cNvPr id="16" name="Title 15">
            <a:extLst>
              <a:ext uri="{FF2B5EF4-FFF2-40B4-BE49-F238E27FC236}">
                <a16:creationId xmlns:a16="http://schemas.microsoft.com/office/drawing/2014/main" id="{00FAD9A2-736C-0A01-EFBE-9B19505107A9}"/>
              </a:ext>
            </a:extLst>
          </p:cNvPr>
          <p:cNvSpPr txBox="1">
            <a:spLocks/>
          </p:cNvSpPr>
          <p:nvPr/>
        </p:nvSpPr>
        <p:spPr>
          <a:xfrm>
            <a:off x="6389322" y="3412242"/>
            <a:ext cx="4830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Sound trainee</a:t>
            </a:r>
          </a:p>
        </p:txBody>
      </p:sp>
      <p:sp>
        <p:nvSpPr>
          <p:cNvPr id="17" name="Title 15">
            <a:extLst>
              <a:ext uri="{FF2B5EF4-FFF2-40B4-BE49-F238E27FC236}">
                <a16:creationId xmlns:a16="http://schemas.microsoft.com/office/drawing/2014/main" id="{63A09116-849F-3719-932B-4C802CD19D5E}"/>
              </a:ext>
            </a:extLst>
          </p:cNvPr>
          <p:cNvSpPr txBox="1">
            <a:spLocks/>
          </p:cNvSpPr>
          <p:nvPr/>
        </p:nvSpPr>
        <p:spPr>
          <a:xfrm>
            <a:off x="304906" y="5058653"/>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Hair and makeup artists*</a:t>
            </a:r>
          </a:p>
        </p:txBody>
      </p:sp>
      <p:sp>
        <p:nvSpPr>
          <p:cNvPr id="18" name="Title 15">
            <a:extLst>
              <a:ext uri="{FF2B5EF4-FFF2-40B4-BE49-F238E27FC236}">
                <a16:creationId xmlns:a16="http://schemas.microsoft.com/office/drawing/2014/main" id="{1801EBE7-823C-C75A-66A7-CC66C3DFA710}"/>
              </a:ext>
            </a:extLst>
          </p:cNvPr>
          <p:cNvSpPr txBox="1">
            <a:spLocks/>
          </p:cNvSpPr>
          <p:nvPr/>
        </p:nvSpPr>
        <p:spPr>
          <a:xfrm>
            <a:off x="6389322" y="2602312"/>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Location marshal</a:t>
            </a:r>
          </a:p>
        </p:txBody>
      </p:sp>
      <p:sp>
        <p:nvSpPr>
          <p:cNvPr id="19" name="Title 15">
            <a:extLst>
              <a:ext uri="{FF2B5EF4-FFF2-40B4-BE49-F238E27FC236}">
                <a16:creationId xmlns:a16="http://schemas.microsoft.com/office/drawing/2014/main" id="{0195E904-D4E0-3669-52D4-27C16A7F53CF}"/>
              </a:ext>
            </a:extLst>
          </p:cNvPr>
          <p:cNvSpPr txBox="1">
            <a:spLocks/>
          </p:cNvSpPr>
          <p:nvPr/>
        </p:nvSpPr>
        <p:spPr>
          <a:xfrm>
            <a:off x="6389322" y="5238872"/>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VFX trainee*</a:t>
            </a:r>
          </a:p>
        </p:txBody>
      </p:sp>
    </p:spTree>
    <p:extLst>
      <p:ext uri="{BB962C8B-B14F-4D97-AF65-F5344CB8AC3E}">
        <p14:creationId xmlns:p14="http://schemas.microsoft.com/office/powerpoint/2010/main" val="210278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20AF5-75D3-B35A-225E-EE2F465706C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E73BD58-6E10-2503-D64B-5C5EA569E592}"/>
              </a:ext>
            </a:extLst>
          </p:cNvPr>
          <p:cNvSpPr txBox="1"/>
          <p:nvPr/>
        </p:nvSpPr>
        <p:spPr>
          <a:xfrm>
            <a:off x="0" y="6204030"/>
            <a:ext cx="12192000" cy="653970"/>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576F7B37-AE7C-94F3-2A80-91713F81394D}"/>
              </a:ext>
            </a:extLst>
          </p:cNvPr>
          <p:cNvPicPr>
            <a:picLocks noChangeAspect="1"/>
          </p:cNvPicPr>
          <p:nvPr/>
        </p:nvPicPr>
        <p:blipFill>
          <a:blip r:embed="rId2"/>
          <a:stretch>
            <a:fillRect/>
          </a:stretch>
        </p:blipFill>
        <p:spPr>
          <a:xfrm>
            <a:off x="1153610" y="0"/>
            <a:ext cx="9884780" cy="6851666"/>
          </a:xfrm>
          <a:prstGeom prst="rect">
            <a:avLst/>
          </a:prstGeom>
        </p:spPr>
      </p:pic>
    </p:spTree>
    <p:extLst>
      <p:ext uri="{BB962C8B-B14F-4D97-AF65-F5344CB8AC3E}">
        <p14:creationId xmlns:p14="http://schemas.microsoft.com/office/powerpoint/2010/main" val="205393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and white sign with white text&#10;&#10;Description automatically generated">
            <a:extLst>
              <a:ext uri="{FF2B5EF4-FFF2-40B4-BE49-F238E27FC236}">
                <a16:creationId xmlns:a16="http://schemas.microsoft.com/office/drawing/2014/main" id="{EF78690C-A37D-E0B6-7186-265A886DCA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0700" y="2705724"/>
            <a:ext cx="4302561" cy="1446550"/>
          </a:xfrm>
        </p:spPr>
      </p:pic>
      <p:sp>
        <p:nvSpPr>
          <p:cNvPr id="8" name="TextBox 7">
            <a:extLst>
              <a:ext uri="{FF2B5EF4-FFF2-40B4-BE49-F238E27FC236}">
                <a16:creationId xmlns:a16="http://schemas.microsoft.com/office/drawing/2014/main" id="{409E222C-EC5A-AC9E-5FFB-93A848ABCF54}"/>
              </a:ext>
            </a:extLst>
          </p:cNvPr>
          <p:cNvSpPr txBox="1"/>
          <p:nvPr/>
        </p:nvSpPr>
        <p:spPr>
          <a:xfrm>
            <a:off x="5342235" y="2698989"/>
            <a:ext cx="925551" cy="1446550"/>
          </a:xfrm>
          <a:prstGeom prst="rect">
            <a:avLst/>
          </a:prstGeom>
          <a:noFill/>
        </p:spPr>
        <p:txBody>
          <a:bodyPr wrap="square" rtlCol="0">
            <a:spAutoFit/>
          </a:bodyPr>
          <a:lstStyle/>
          <a:p>
            <a:pPr algn="ctr"/>
            <a:r>
              <a:rPr lang="en-GB" sz="8800" b="1" dirty="0">
                <a:solidFill>
                  <a:schemeClr val="bg1"/>
                </a:solidFill>
                <a:latin typeface="Nobel Black" panose="02000603040000020004"/>
              </a:rPr>
              <a:t>x</a:t>
            </a:r>
          </a:p>
        </p:txBody>
      </p:sp>
      <p:pic>
        <p:nvPicPr>
          <p:cNvPr id="2" name="Picture 1">
            <a:extLst>
              <a:ext uri="{FF2B5EF4-FFF2-40B4-BE49-F238E27FC236}">
                <a16:creationId xmlns:a16="http://schemas.microsoft.com/office/drawing/2014/main" id="{2E8A430B-0DE0-BBD2-0D87-2E81B43648A7}"/>
              </a:ext>
            </a:extLst>
          </p:cNvPr>
          <p:cNvPicPr>
            <a:picLocks noChangeAspect="1"/>
          </p:cNvPicPr>
          <p:nvPr/>
        </p:nvPicPr>
        <p:blipFill>
          <a:blip r:embed="rId3"/>
          <a:stretch>
            <a:fillRect/>
          </a:stretch>
        </p:blipFill>
        <p:spPr>
          <a:xfrm>
            <a:off x="-496296" y="1481766"/>
            <a:ext cx="6923494" cy="3894466"/>
          </a:xfrm>
          <a:prstGeom prst="rect">
            <a:avLst/>
          </a:prstGeom>
        </p:spPr>
      </p:pic>
    </p:spTree>
    <p:extLst>
      <p:ext uri="{BB962C8B-B14F-4D97-AF65-F5344CB8AC3E}">
        <p14:creationId xmlns:p14="http://schemas.microsoft.com/office/powerpoint/2010/main" val="64476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C9D6-FC6B-6E98-B115-D7345AA8B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27D38-DE5B-DEB4-888B-3E3789632AE6}"/>
              </a:ext>
            </a:extLst>
          </p:cNvPr>
          <p:cNvSpPr>
            <a:spLocks noGrp="1"/>
          </p:cNvSpPr>
          <p:nvPr>
            <p:ph type="title"/>
          </p:nvPr>
        </p:nvSpPr>
        <p:spPr>
          <a:xfrm>
            <a:off x="282584" y="21925"/>
            <a:ext cx="7203595" cy="1325563"/>
          </a:xfrm>
        </p:spPr>
        <p:txBody>
          <a:bodyPr>
            <a:normAutofit/>
          </a:bodyPr>
          <a:lstStyle/>
          <a:p>
            <a:pPr algn="l"/>
            <a:r>
              <a:rPr lang="en-GB" sz="4000" dirty="0"/>
              <a:t>SUPPLY CHAIN</a:t>
            </a:r>
          </a:p>
        </p:txBody>
      </p:sp>
      <p:pic>
        <p:nvPicPr>
          <p:cNvPr id="1026" name="Picture 2" descr="Universal Production Services | Home">
            <a:extLst>
              <a:ext uri="{FF2B5EF4-FFF2-40B4-BE49-F238E27FC236}">
                <a16:creationId xmlns:a16="http://schemas.microsoft.com/office/drawing/2014/main" id="{BA487F2D-E650-2E39-2776-837607622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558" y="822466"/>
            <a:ext cx="2115406" cy="1534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navision - Wikipedia">
            <a:extLst>
              <a:ext uri="{FF2B5EF4-FFF2-40B4-BE49-F238E27FC236}">
                <a16:creationId xmlns:a16="http://schemas.microsoft.com/office/drawing/2014/main" id="{59E7687D-2C30-42A2-FD07-15DDB288A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21" y="3205965"/>
            <a:ext cx="3021909" cy="1251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gels Costumes - Costume Suppliers for Film, TV and Theatre">
            <a:extLst>
              <a:ext uri="{FF2B5EF4-FFF2-40B4-BE49-F238E27FC236}">
                <a16:creationId xmlns:a16="http://schemas.microsoft.com/office/drawing/2014/main" id="{002D5835-B77E-0C3C-0E0F-4F46A02D13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962" y="5082695"/>
            <a:ext cx="2375901" cy="12935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UK's leading Film &amp; TV industry sustainability and environmental  consultancy.">
            <a:extLst>
              <a:ext uri="{FF2B5EF4-FFF2-40B4-BE49-F238E27FC236}">
                <a16:creationId xmlns:a16="http://schemas.microsoft.com/office/drawing/2014/main" id="{E3CB20EC-0C05-553A-4FE9-30ECA140134B}"/>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8659309" y="4985491"/>
            <a:ext cx="2989645" cy="9046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lmbrokers - Trees, plants, greenery and theatrical props for the Film,  Television, Retail and Events industries.">
            <a:extLst>
              <a:ext uri="{FF2B5EF4-FFF2-40B4-BE49-F238E27FC236}">
                <a16:creationId xmlns:a16="http://schemas.microsoft.com/office/drawing/2014/main" id="{7D1AA45B-7CCD-3B3B-2054-5B9E1FC3F4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84" y="4795451"/>
            <a:ext cx="2684585" cy="16489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UPERHIRE PROPS LIMITED | LinkedIn">
            <a:extLst>
              <a:ext uri="{FF2B5EF4-FFF2-40B4-BE49-F238E27FC236}">
                <a16:creationId xmlns:a16="http://schemas.microsoft.com/office/drawing/2014/main" id="{579065AD-8699-E52C-77B0-9B59513EC4D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222" b="17195"/>
          <a:stretch/>
        </p:blipFill>
        <p:spPr bwMode="auto">
          <a:xfrm>
            <a:off x="4049147" y="309836"/>
            <a:ext cx="2540048" cy="17674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ndustry Partnerships and Productions — ESA Academy">
            <a:extLst>
              <a:ext uri="{FF2B5EF4-FFF2-40B4-BE49-F238E27FC236}">
                <a16:creationId xmlns:a16="http://schemas.microsoft.com/office/drawing/2014/main" id="{AD2F4DB5-E06C-59BD-BA40-446EADEF2B75}"/>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3428889" y="2407826"/>
            <a:ext cx="2758874" cy="7159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ifecast ltd">
            <a:extLst>
              <a:ext uri="{FF2B5EF4-FFF2-40B4-BE49-F238E27FC236}">
                <a16:creationId xmlns:a16="http://schemas.microsoft.com/office/drawing/2014/main" id="{8F6ABBE7-143E-D958-7017-C265D1ADD0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1272" y="3423577"/>
            <a:ext cx="2989645" cy="540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ogo for a company&#10;&#10;Description automatically generated">
            <a:extLst>
              <a:ext uri="{FF2B5EF4-FFF2-40B4-BE49-F238E27FC236}">
                <a16:creationId xmlns:a16="http://schemas.microsoft.com/office/drawing/2014/main" id="{F64D9022-1375-036C-B942-8B670EA6C2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87763" y="4900048"/>
            <a:ext cx="2216974" cy="1711049"/>
          </a:xfrm>
          <a:prstGeom prst="rect">
            <a:avLst/>
          </a:prstGeom>
        </p:spPr>
      </p:pic>
      <p:pic>
        <p:nvPicPr>
          <p:cNvPr id="1052" name="Picture 28" descr="Cosprop | ProductionBase">
            <a:extLst>
              <a:ext uri="{FF2B5EF4-FFF2-40B4-BE49-F238E27FC236}">
                <a16:creationId xmlns:a16="http://schemas.microsoft.com/office/drawing/2014/main" id="{EA165182-EAE7-B7F0-C40A-A16BABE2F2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341" y="1511102"/>
            <a:ext cx="2194058" cy="142813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MGM Cars Film and Tv Action Vehicle company">
            <a:extLst>
              <a:ext uri="{FF2B5EF4-FFF2-40B4-BE49-F238E27FC236}">
                <a16:creationId xmlns:a16="http://schemas.microsoft.com/office/drawing/2014/main" id="{0D8B337D-33D1-7691-D7C7-6C0D7E3558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5221" y="514120"/>
            <a:ext cx="2263849" cy="171104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ENVY Post Production | LinkedIn">
            <a:extLst>
              <a:ext uri="{FF2B5EF4-FFF2-40B4-BE49-F238E27FC236}">
                <a16:creationId xmlns:a16="http://schemas.microsoft.com/office/drawing/2014/main" id="{F5F5907A-537F-45B0-4338-622970B2DD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5221" y="2791568"/>
            <a:ext cx="1763467" cy="176346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Success Stories – The Third Floor">
            <a:extLst>
              <a:ext uri="{FF2B5EF4-FFF2-40B4-BE49-F238E27FC236}">
                <a16:creationId xmlns:a16="http://schemas.microsoft.com/office/drawing/2014/main" id="{3CD60363-362B-AFF0-D6C1-500B8A665D8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1676" y="3166221"/>
            <a:ext cx="1629230" cy="162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5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7EDD-CCE1-B733-FB38-753FA2396C9B}"/>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479E6997-426A-4839-BE89-AFF36F6F90BF}"/>
              </a:ext>
            </a:extLst>
          </p:cNvPr>
          <p:cNvSpPr>
            <a:spLocks noGrp="1"/>
          </p:cNvSpPr>
          <p:nvPr>
            <p:ph type="title"/>
          </p:nvPr>
        </p:nvSpPr>
        <p:spPr>
          <a:xfrm>
            <a:off x="573968" y="2274686"/>
            <a:ext cx="11044064" cy="2308627"/>
          </a:xfrm>
        </p:spPr>
        <p:txBody>
          <a:bodyPr>
            <a:normAutofit/>
          </a:bodyPr>
          <a:lstStyle/>
          <a:p>
            <a:pPr algn="ctr"/>
            <a:r>
              <a:rPr lang="en-GB" sz="8000" dirty="0"/>
              <a:t>POST-PRODUCTION / </a:t>
            </a:r>
            <a:br>
              <a:rPr lang="en-GB" sz="8000" dirty="0"/>
            </a:br>
            <a:r>
              <a:rPr lang="en-GB" sz="8000" dirty="0"/>
              <a:t>VFX HOUSE</a:t>
            </a:r>
          </a:p>
        </p:txBody>
      </p:sp>
    </p:spTree>
    <p:extLst>
      <p:ext uri="{BB962C8B-B14F-4D97-AF65-F5344CB8AC3E}">
        <p14:creationId xmlns:p14="http://schemas.microsoft.com/office/powerpoint/2010/main" val="1689753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42CB-C28C-97F9-F0E8-610D3E02B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36A89-7492-1F0F-CE17-C53935B700A2}"/>
              </a:ext>
            </a:extLst>
          </p:cNvPr>
          <p:cNvSpPr>
            <a:spLocks noGrp="1"/>
          </p:cNvSpPr>
          <p:nvPr>
            <p:ph type="title"/>
          </p:nvPr>
        </p:nvSpPr>
        <p:spPr>
          <a:xfrm>
            <a:off x="2498466" y="0"/>
            <a:ext cx="7195067" cy="1325563"/>
          </a:xfrm>
        </p:spPr>
        <p:txBody>
          <a:bodyPr/>
          <a:lstStyle/>
          <a:p>
            <a:r>
              <a:rPr lang="en-GB" dirty="0"/>
              <a:t>POST-PRODUCTION / VFX HOUSE</a:t>
            </a:r>
          </a:p>
        </p:txBody>
      </p:sp>
      <p:sp>
        <p:nvSpPr>
          <p:cNvPr id="3" name="Title 15">
            <a:extLst>
              <a:ext uri="{FF2B5EF4-FFF2-40B4-BE49-F238E27FC236}">
                <a16:creationId xmlns:a16="http://schemas.microsoft.com/office/drawing/2014/main" id="{7B9863BF-B723-9B9D-9334-93C29BF030D2}"/>
              </a:ext>
            </a:extLst>
          </p:cNvPr>
          <p:cNvSpPr txBox="1">
            <a:spLocks/>
          </p:cNvSpPr>
          <p:nvPr/>
        </p:nvSpPr>
        <p:spPr>
          <a:xfrm>
            <a:off x="426443" y="2571117"/>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VFX trainee*</a:t>
            </a:r>
          </a:p>
        </p:txBody>
      </p:sp>
      <p:sp>
        <p:nvSpPr>
          <p:cNvPr id="9" name="Title 15">
            <a:extLst>
              <a:ext uri="{FF2B5EF4-FFF2-40B4-BE49-F238E27FC236}">
                <a16:creationId xmlns:a16="http://schemas.microsoft.com/office/drawing/2014/main" id="{23B94512-E710-C61C-710A-33F9B7FEAE33}"/>
              </a:ext>
            </a:extLst>
          </p:cNvPr>
          <p:cNvSpPr txBox="1">
            <a:spLocks/>
          </p:cNvSpPr>
          <p:nvPr/>
        </p:nvSpPr>
        <p:spPr>
          <a:xfrm>
            <a:off x="426440" y="3653383"/>
            <a:ext cx="47937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Environment artist</a:t>
            </a:r>
          </a:p>
        </p:txBody>
      </p:sp>
      <p:sp>
        <p:nvSpPr>
          <p:cNvPr id="10" name="Title 15">
            <a:extLst>
              <a:ext uri="{FF2B5EF4-FFF2-40B4-BE49-F238E27FC236}">
                <a16:creationId xmlns:a16="http://schemas.microsoft.com/office/drawing/2014/main" id="{801FCB1F-5C46-62FE-24FF-7BF7C219B862}"/>
              </a:ext>
            </a:extLst>
          </p:cNvPr>
          <p:cNvSpPr txBox="1">
            <a:spLocks/>
          </p:cNvSpPr>
          <p:nvPr/>
        </p:nvSpPr>
        <p:spPr>
          <a:xfrm>
            <a:off x="426440" y="4735987"/>
            <a:ext cx="51409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Roto artist</a:t>
            </a:r>
          </a:p>
        </p:txBody>
      </p:sp>
      <p:sp>
        <p:nvSpPr>
          <p:cNvPr id="11" name="Title 15">
            <a:extLst>
              <a:ext uri="{FF2B5EF4-FFF2-40B4-BE49-F238E27FC236}">
                <a16:creationId xmlns:a16="http://schemas.microsoft.com/office/drawing/2014/main" id="{B111DF4A-9AE3-05A5-B1BB-729CB517F63E}"/>
              </a:ext>
            </a:extLst>
          </p:cNvPr>
          <p:cNvSpPr txBox="1">
            <a:spLocks/>
          </p:cNvSpPr>
          <p:nvPr/>
        </p:nvSpPr>
        <p:spPr>
          <a:xfrm>
            <a:off x="-453237" y="1488851"/>
            <a:ext cx="708552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Nobel Black" panose="02000603040000020004" pitchFamily="50" charset="0"/>
                <a:ea typeface="+mj-ea"/>
                <a:cs typeface="+mj-cs"/>
              </a:defRPr>
            </a:lvl1pPr>
          </a:lstStyle>
          <a:p>
            <a:r>
              <a:rPr lang="en-GB" dirty="0"/>
              <a:t>Post-production runner</a:t>
            </a:r>
          </a:p>
        </p:txBody>
      </p:sp>
      <p:sp>
        <p:nvSpPr>
          <p:cNvPr id="14" name="Title 15">
            <a:extLst>
              <a:ext uri="{FF2B5EF4-FFF2-40B4-BE49-F238E27FC236}">
                <a16:creationId xmlns:a16="http://schemas.microsoft.com/office/drawing/2014/main" id="{4DFE0112-614C-0ACC-9514-8423134D59D5}"/>
              </a:ext>
            </a:extLst>
          </p:cNvPr>
          <p:cNvSpPr txBox="1">
            <a:spLocks/>
          </p:cNvSpPr>
          <p:nvPr/>
        </p:nvSpPr>
        <p:spPr>
          <a:xfrm>
            <a:off x="7014258" y="1518936"/>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Edit assistant</a:t>
            </a:r>
          </a:p>
        </p:txBody>
      </p:sp>
      <p:sp>
        <p:nvSpPr>
          <p:cNvPr id="15" name="Title 15">
            <a:extLst>
              <a:ext uri="{FF2B5EF4-FFF2-40B4-BE49-F238E27FC236}">
                <a16:creationId xmlns:a16="http://schemas.microsoft.com/office/drawing/2014/main" id="{9D9983A8-C12B-B127-FAF4-5DCE50729D96}"/>
              </a:ext>
            </a:extLst>
          </p:cNvPr>
          <p:cNvSpPr txBox="1">
            <a:spLocks/>
          </p:cNvSpPr>
          <p:nvPr/>
        </p:nvSpPr>
        <p:spPr>
          <a:xfrm>
            <a:off x="7014258" y="2844499"/>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Grading assistant</a:t>
            </a:r>
          </a:p>
        </p:txBody>
      </p:sp>
      <p:sp>
        <p:nvSpPr>
          <p:cNvPr id="19" name="Title 15">
            <a:extLst>
              <a:ext uri="{FF2B5EF4-FFF2-40B4-BE49-F238E27FC236}">
                <a16:creationId xmlns:a16="http://schemas.microsoft.com/office/drawing/2014/main" id="{7F9780BB-FDE2-6F9A-278F-22FE2BDE046F}"/>
              </a:ext>
            </a:extLst>
          </p:cNvPr>
          <p:cNvSpPr txBox="1">
            <a:spLocks/>
          </p:cNvSpPr>
          <p:nvPr/>
        </p:nvSpPr>
        <p:spPr>
          <a:xfrm>
            <a:off x="7014258" y="4013501"/>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Sound assistant</a:t>
            </a:r>
          </a:p>
        </p:txBody>
      </p:sp>
    </p:spTree>
    <p:extLst>
      <p:ext uri="{BB962C8B-B14F-4D97-AF65-F5344CB8AC3E}">
        <p14:creationId xmlns:p14="http://schemas.microsoft.com/office/powerpoint/2010/main" val="284548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8FA24-A5E0-AC64-33F2-445DAEB6150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CF9C9FB-0E65-E18F-C8C3-714A83F3C52A}"/>
              </a:ext>
            </a:extLst>
          </p:cNvPr>
          <p:cNvSpPr txBox="1"/>
          <p:nvPr/>
        </p:nvSpPr>
        <p:spPr>
          <a:xfrm>
            <a:off x="0" y="6204030"/>
            <a:ext cx="12192000" cy="653970"/>
          </a:xfrm>
          <a:prstGeom prst="rect">
            <a:avLst/>
          </a:prstGeom>
          <a:solidFill>
            <a:schemeClr val="bg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F6EC9CBC-82BA-23E6-4E4C-54F0187AD082}"/>
              </a:ext>
            </a:extLst>
          </p:cNvPr>
          <p:cNvPicPr>
            <a:picLocks noChangeAspect="1"/>
          </p:cNvPicPr>
          <p:nvPr/>
        </p:nvPicPr>
        <p:blipFill>
          <a:blip r:embed="rId2"/>
          <a:stretch>
            <a:fillRect/>
          </a:stretch>
        </p:blipFill>
        <p:spPr>
          <a:xfrm>
            <a:off x="1234632" y="0"/>
            <a:ext cx="9722735" cy="6858000"/>
          </a:xfrm>
          <a:prstGeom prst="rect">
            <a:avLst/>
          </a:prstGeom>
        </p:spPr>
      </p:pic>
    </p:spTree>
    <p:extLst>
      <p:ext uri="{BB962C8B-B14F-4D97-AF65-F5344CB8AC3E}">
        <p14:creationId xmlns:p14="http://schemas.microsoft.com/office/powerpoint/2010/main" val="192328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F4FF4-41BB-9FB7-11CA-CD97F9262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1AC23-2872-0316-B38C-4592835649CA}"/>
              </a:ext>
            </a:extLst>
          </p:cNvPr>
          <p:cNvSpPr>
            <a:spLocks noGrp="1"/>
          </p:cNvSpPr>
          <p:nvPr>
            <p:ph type="title"/>
          </p:nvPr>
        </p:nvSpPr>
        <p:spPr>
          <a:xfrm>
            <a:off x="282582" y="0"/>
            <a:ext cx="7203595" cy="1325563"/>
          </a:xfrm>
        </p:spPr>
        <p:txBody>
          <a:bodyPr>
            <a:normAutofit/>
          </a:bodyPr>
          <a:lstStyle/>
          <a:p>
            <a:pPr algn="l"/>
            <a:r>
              <a:rPr lang="en-GB" sz="4000" dirty="0"/>
              <a:t>MARKETING / DISTRIBUTION</a:t>
            </a:r>
          </a:p>
        </p:txBody>
      </p:sp>
      <p:pic>
        <p:nvPicPr>
          <p:cNvPr id="4" name="Picture 3">
            <a:extLst>
              <a:ext uri="{FF2B5EF4-FFF2-40B4-BE49-F238E27FC236}">
                <a16:creationId xmlns:a16="http://schemas.microsoft.com/office/drawing/2014/main" id="{F7AAF64E-A9E7-D1B6-08FC-69CB599DF3F4}"/>
              </a:ext>
            </a:extLst>
          </p:cNvPr>
          <p:cNvPicPr>
            <a:picLocks noChangeAspect="1"/>
          </p:cNvPicPr>
          <p:nvPr/>
        </p:nvPicPr>
        <p:blipFill>
          <a:blip r:embed="rId3"/>
          <a:stretch>
            <a:fillRect/>
          </a:stretch>
        </p:blipFill>
        <p:spPr>
          <a:xfrm>
            <a:off x="107137" y="1115497"/>
            <a:ext cx="11977726" cy="5532437"/>
          </a:xfrm>
          <a:prstGeom prst="rect">
            <a:avLst/>
          </a:prstGeom>
        </p:spPr>
      </p:pic>
      <p:pic>
        <p:nvPicPr>
          <p:cNvPr id="6" name="Picture 5">
            <a:extLst>
              <a:ext uri="{FF2B5EF4-FFF2-40B4-BE49-F238E27FC236}">
                <a16:creationId xmlns:a16="http://schemas.microsoft.com/office/drawing/2014/main" id="{C03F043B-4409-79A3-0CFC-E1A894D0A013}"/>
              </a:ext>
            </a:extLst>
          </p:cNvPr>
          <p:cNvPicPr>
            <a:picLocks noChangeAspect="1"/>
          </p:cNvPicPr>
          <p:nvPr/>
        </p:nvPicPr>
        <p:blipFill>
          <a:blip r:embed="rId4"/>
          <a:srcRect l="2447" t="2502" r="8401" b="9847"/>
          <a:stretch/>
        </p:blipFill>
        <p:spPr>
          <a:xfrm>
            <a:off x="282582" y="979570"/>
            <a:ext cx="11626836" cy="5668364"/>
          </a:xfrm>
          <a:prstGeom prst="rect">
            <a:avLst/>
          </a:prstGeom>
        </p:spPr>
      </p:pic>
    </p:spTree>
    <p:extLst>
      <p:ext uri="{BB962C8B-B14F-4D97-AF65-F5344CB8AC3E}">
        <p14:creationId xmlns:p14="http://schemas.microsoft.com/office/powerpoint/2010/main" val="10156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ip Hardware &amp; Camera Movement | The Changing Face Of Cinematography:  Special Report">
            <a:extLst>
              <a:ext uri="{FF2B5EF4-FFF2-40B4-BE49-F238E27FC236}">
                <a16:creationId xmlns:a16="http://schemas.microsoft.com/office/drawing/2014/main" id="{9898E7B9-8BFD-CBC4-5E69-75A547A761AB}"/>
              </a:ext>
            </a:extLst>
          </p:cNvPr>
          <p:cNvPicPr>
            <a:picLocks noChangeAspect="1" noChangeArrowheads="1"/>
          </p:cNvPicPr>
          <p:nvPr/>
        </p:nvPicPr>
        <p:blipFill rotWithShape="1">
          <a:blip r:embed="rId2">
            <a:duotone>
              <a:prstClr val="black"/>
              <a:srgbClr val="00A39E">
                <a:tint val="45000"/>
                <a:satMod val="400000"/>
              </a:srgbClr>
            </a:duotone>
            <a:extLst>
              <a:ext uri="{28A0092B-C50C-407E-A947-70E740481C1C}">
                <a14:useLocalDpi xmlns:a14="http://schemas.microsoft.com/office/drawing/2010/main" val="0"/>
              </a:ext>
            </a:extLst>
          </a:blip>
          <a:srcRect l="28772" r="4413"/>
          <a:stretch/>
        </p:blipFill>
        <p:spPr bwMode="auto">
          <a:xfrm>
            <a:off x="6410228" y="-1"/>
            <a:ext cx="5781772" cy="60520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313CD81-B5F3-4144-883D-4FFC8FC26746}"/>
              </a:ext>
            </a:extLst>
          </p:cNvPr>
          <p:cNvSpPr>
            <a:spLocks noGrp="1"/>
          </p:cNvSpPr>
          <p:nvPr>
            <p:ph type="title"/>
          </p:nvPr>
        </p:nvSpPr>
        <p:spPr>
          <a:xfrm>
            <a:off x="703742" y="1886674"/>
            <a:ext cx="4847522" cy="2033604"/>
          </a:xfrm>
        </p:spPr>
        <p:txBody>
          <a:bodyPr>
            <a:normAutofit/>
          </a:bodyPr>
          <a:lstStyle/>
          <a:p>
            <a:r>
              <a:rPr lang="en-US" sz="5400" dirty="0"/>
              <a:t>OUR MOST IN-DEMAND ROLES</a:t>
            </a:r>
            <a:endParaRPr lang="en-GB" sz="5400" dirty="0"/>
          </a:p>
        </p:txBody>
      </p:sp>
      <p:pic>
        <p:nvPicPr>
          <p:cNvPr id="2" name="Picture 1">
            <a:extLst>
              <a:ext uri="{FF2B5EF4-FFF2-40B4-BE49-F238E27FC236}">
                <a16:creationId xmlns:a16="http://schemas.microsoft.com/office/drawing/2014/main" id="{E3FE1991-EBA9-0F45-396C-0693D24A95BF}"/>
              </a:ext>
            </a:extLst>
          </p:cNvPr>
          <p:cNvPicPr>
            <a:picLocks noChangeAspect="1"/>
          </p:cNvPicPr>
          <p:nvPr/>
        </p:nvPicPr>
        <p:blipFill>
          <a:blip r:embed="rId3"/>
          <a:stretch>
            <a:fillRect/>
          </a:stretch>
        </p:blipFill>
        <p:spPr>
          <a:xfrm>
            <a:off x="160998" y="5311530"/>
            <a:ext cx="1907484" cy="865433"/>
          </a:xfrm>
          <a:prstGeom prst="rect">
            <a:avLst/>
          </a:prstGeom>
        </p:spPr>
      </p:pic>
    </p:spTree>
    <p:extLst>
      <p:ext uri="{BB962C8B-B14F-4D97-AF65-F5344CB8AC3E}">
        <p14:creationId xmlns:p14="http://schemas.microsoft.com/office/powerpoint/2010/main" val="322918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A02F294-5623-5E1A-F2A6-4815B4016BFA}"/>
              </a:ext>
            </a:extLst>
          </p:cNvPr>
          <p:cNvSpPr>
            <a:spLocks noGrp="1"/>
          </p:cNvSpPr>
          <p:nvPr>
            <p:ph type="title"/>
          </p:nvPr>
        </p:nvSpPr>
        <p:spPr>
          <a:xfrm>
            <a:off x="494702" y="124858"/>
            <a:ext cx="9716097" cy="581080"/>
          </a:xfrm>
        </p:spPr>
        <p:txBody>
          <a:bodyPr anchor="t">
            <a:normAutofit/>
          </a:bodyPr>
          <a:lstStyle/>
          <a:p>
            <a:r>
              <a:rPr lang="en-US" sz="3200" dirty="0">
                <a:latin typeface="Nobel Black" panose="02000603040000020004"/>
              </a:rPr>
              <a:t>SKILLS SHORTAGES - UK CREATIVE INDUSTRIES</a:t>
            </a:r>
            <a:endParaRPr lang="en-GB" sz="3200" dirty="0">
              <a:latin typeface="Nobel Black" panose="02000603040000020004"/>
            </a:endParaRPr>
          </a:p>
        </p:txBody>
      </p:sp>
      <p:sp>
        <p:nvSpPr>
          <p:cNvPr id="3" name="Slide Number Placeholder 2">
            <a:extLst>
              <a:ext uri="{FF2B5EF4-FFF2-40B4-BE49-F238E27FC236}">
                <a16:creationId xmlns:a16="http://schemas.microsoft.com/office/drawing/2014/main" id="{F5AC9A63-CF23-796B-02A7-4C436B6C65F1}"/>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26</a:t>
            </a:fld>
            <a:endParaRPr lang="en-US"/>
          </a:p>
        </p:txBody>
      </p:sp>
      <p:grpSp>
        <p:nvGrpSpPr>
          <p:cNvPr id="24" name="Group 23">
            <a:extLst>
              <a:ext uri="{FF2B5EF4-FFF2-40B4-BE49-F238E27FC236}">
                <a16:creationId xmlns:a16="http://schemas.microsoft.com/office/drawing/2014/main" id="{930C095C-F4BB-1922-17D9-A24F69B1C594}"/>
              </a:ext>
            </a:extLst>
          </p:cNvPr>
          <p:cNvGrpSpPr/>
          <p:nvPr/>
        </p:nvGrpSpPr>
        <p:grpSpPr>
          <a:xfrm>
            <a:off x="590143" y="705938"/>
            <a:ext cx="11011713" cy="5269312"/>
            <a:chOff x="527355" y="948437"/>
            <a:chExt cx="11011713" cy="5269312"/>
          </a:xfrm>
        </p:grpSpPr>
        <p:sp>
          <p:nvSpPr>
            <p:cNvPr id="15" name="TextBox 14">
              <a:extLst>
                <a:ext uri="{FF2B5EF4-FFF2-40B4-BE49-F238E27FC236}">
                  <a16:creationId xmlns:a16="http://schemas.microsoft.com/office/drawing/2014/main" id="{A2235ED4-6220-8B39-BCF9-03F81C376570}"/>
                </a:ext>
              </a:extLst>
            </p:cNvPr>
            <p:cNvSpPr txBox="1"/>
            <p:nvPr/>
          </p:nvSpPr>
          <p:spPr>
            <a:xfrm>
              <a:off x="584079" y="1019217"/>
              <a:ext cx="2026466" cy="3031599"/>
            </a:xfrm>
            <a:prstGeom prst="rect">
              <a:avLst/>
            </a:prstGeom>
            <a:solidFill>
              <a:srgbClr val="FFFFFF"/>
            </a:solidFill>
            <a:ln w="28575">
              <a:noFill/>
            </a:ln>
          </p:spPr>
          <p:txBody>
            <a:bodyPr wrap="square" rtlCol="0">
              <a:spAutoFit/>
            </a:bodyPr>
            <a:lstStyle/>
            <a:p>
              <a:pPr marR="0" lvl="0" defTabSz="914400" rtl="0" eaLnBrk="1" fontAlgn="auto" latinLnBrk="0" hangingPunct="1">
                <a:lnSpc>
                  <a:spcPct val="100000"/>
                </a:lnSpc>
                <a:spcBef>
                  <a:spcPts val="0"/>
                </a:spcBef>
                <a:spcAft>
                  <a:spcPts val="0"/>
                </a:spcAft>
                <a:buClr>
                  <a:srgbClr val="000000"/>
                </a:buClr>
                <a:buSzTx/>
                <a:tabLst/>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Production</a:t>
              </a:r>
            </a:p>
            <a:p>
              <a:pPr marL="28575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Location marshal</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Accountant</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Production secretary</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lang="en-US" sz="1600" kern="0" dirty="0">
                  <a:solidFill>
                    <a:srgbClr val="000000"/>
                  </a:solidFill>
                  <a:latin typeface="Nobel Black" panose="02000603040000020004"/>
                  <a:cs typeface="Sky Text Light" panose="020B0306040202020204" pitchFamily="34" charset="0"/>
                  <a:sym typeface="Arial"/>
                </a:rPr>
                <a:t>Production Manager</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Production Coordinator</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lang="en-US" sz="1600" kern="0" dirty="0">
                  <a:solidFill>
                    <a:srgbClr val="000000"/>
                  </a:solidFill>
                  <a:latin typeface="Nobel Black" panose="02000603040000020004"/>
                  <a:cs typeface="Sky Text Light" panose="020B0306040202020204" pitchFamily="34" charset="0"/>
                  <a:sym typeface="Arial"/>
                </a:rPr>
                <a:t>Production Assistant</a:t>
              </a: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 </a:t>
              </a:r>
            </a:p>
          </p:txBody>
        </p:sp>
        <p:sp>
          <p:nvSpPr>
            <p:cNvPr id="26" name="TextBox 25">
              <a:extLst>
                <a:ext uri="{FF2B5EF4-FFF2-40B4-BE49-F238E27FC236}">
                  <a16:creationId xmlns:a16="http://schemas.microsoft.com/office/drawing/2014/main" id="{1A49DA35-2FC1-9C8F-A2EF-03A99FAF9511}"/>
                </a:ext>
              </a:extLst>
            </p:cNvPr>
            <p:cNvSpPr txBox="1"/>
            <p:nvPr/>
          </p:nvSpPr>
          <p:spPr>
            <a:xfrm>
              <a:off x="556399" y="4733511"/>
              <a:ext cx="2026466" cy="1323439"/>
            </a:xfrm>
            <a:prstGeom prst="rect">
              <a:avLst/>
            </a:prstGeom>
            <a:solidFill>
              <a:srgbClr val="FFFFFF"/>
            </a:solidFill>
            <a:ln w="28575">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Facilities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Caterers</a:t>
              </a: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Venue managers</a:t>
              </a: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Security staff</a:t>
              </a:r>
            </a:p>
          </p:txBody>
        </p:sp>
        <p:sp>
          <p:nvSpPr>
            <p:cNvPr id="20" name="TextBox 19">
              <a:extLst>
                <a:ext uri="{FF2B5EF4-FFF2-40B4-BE49-F238E27FC236}">
                  <a16:creationId xmlns:a16="http://schemas.microsoft.com/office/drawing/2014/main" id="{FF003E57-6A94-80AA-E877-529FA9883950}"/>
                </a:ext>
              </a:extLst>
            </p:cNvPr>
            <p:cNvSpPr txBox="1"/>
            <p:nvPr/>
          </p:nvSpPr>
          <p:spPr>
            <a:xfrm>
              <a:off x="7283786" y="2701400"/>
              <a:ext cx="1986937" cy="3293209"/>
            </a:xfrm>
            <a:prstGeom prst="rect">
              <a:avLst/>
            </a:prstGeom>
            <a:solidFill>
              <a:srgbClr val="FFFFFF"/>
            </a:solidFill>
            <a:ln w="28575">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Post-production &amp; VFX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indent="-285750">
                <a:buClr>
                  <a:srgbClr val="000000"/>
                </a:buClr>
                <a:buFont typeface="Arial" panose="020B0604020202020204" pitchFamily="34" charset="0"/>
                <a:buChar char="•"/>
                <a:defRPr/>
              </a:pPr>
              <a:r>
                <a:rPr lang="en-GB" sz="1600" b="0" i="0" dirty="0">
                  <a:effectLst/>
                  <a:latin typeface="Nobel Black" panose="02000603040000020004"/>
                </a:rPr>
                <a:t>Editor</a:t>
              </a:r>
            </a:p>
            <a:p>
              <a:pPr marL="285750" indent="-285750">
                <a:buClr>
                  <a:srgbClr val="000000"/>
                </a:buClr>
                <a:buFont typeface="Arial" panose="020B0604020202020204" pitchFamily="34" charset="0"/>
                <a:buChar char="•"/>
                <a:defRPr/>
              </a:pPr>
              <a:r>
                <a:rPr lang="en-GB" sz="1600" b="0" i="0" dirty="0">
                  <a:effectLst/>
                  <a:latin typeface="Nobel Black" panose="02000603040000020004"/>
                </a:rPr>
                <a:t>Edit assistant</a:t>
              </a:r>
              <a:endPar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endParaRP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VFX Effects</a:t>
              </a: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VFX – Rigging</a:t>
              </a: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Sound effects</a:t>
              </a:r>
            </a:p>
            <a:p>
              <a:pPr marL="285750" indent="-285750" algn="l">
                <a:buFont typeface="Arial" panose="020B0604020202020204" pitchFamily="34" charset="0"/>
                <a:buChar char="•"/>
              </a:pPr>
              <a:r>
                <a:rPr lang="en-GB" sz="1600" b="0" i="0" dirty="0">
                  <a:effectLst/>
                  <a:latin typeface="Nobel Black" panose="02000603040000020004"/>
                </a:rPr>
                <a:t>Facial modeller</a:t>
              </a:r>
            </a:p>
            <a:p>
              <a:pPr marL="285750" indent="-285750" algn="l">
                <a:buFont typeface="Arial" panose="020B0604020202020204" pitchFamily="34" charset="0"/>
                <a:buChar char="•"/>
              </a:pPr>
              <a:r>
                <a:rPr lang="en-GB" sz="1600" b="0" i="0" dirty="0">
                  <a:effectLst/>
                  <a:latin typeface="Nobel Black" panose="02000603040000020004"/>
                </a:rPr>
                <a:t>Real-time engine coder</a:t>
              </a:r>
            </a:p>
            <a:p>
              <a:pPr marL="285750" indent="-285750" algn="l">
                <a:buFont typeface="Arial" panose="020B0604020202020204" pitchFamily="34" charset="0"/>
                <a:buChar char="•"/>
              </a:pPr>
              <a:r>
                <a:rPr lang="en-GB" sz="1600" b="0" i="0" dirty="0">
                  <a:effectLst/>
                  <a:latin typeface="Nobel Black" panose="02000603040000020004"/>
                </a:rPr>
                <a:t>Colourist</a:t>
              </a:r>
            </a:p>
            <a:p>
              <a:pPr marL="285750" indent="-285750" algn="l">
                <a:buFont typeface="Arial" panose="020B0604020202020204" pitchFamily="34" charset="0"/>
                <a:buChar char="•"/>
              </a:pPr>
              <a:r>
                <a:rPr lang="en-GB" sz="1600" b="0" i="0" dirty="0">
                  <a:effectLst/>
                  <a:latin typeface="Nobel Black" panose="02000603040000020004"/>
                </a:rPr>
                <a:t>Dubbing mixer</a:t>
              </a:r>
            </a:p>
          </p:txBody>
        </p:sp>
        <p:sp>
          <p:nvSpPr>
            <p:cNvPr id="25" name="TextBox 24">
              <a:extLst>
                <a:ext uri="{FF2B5EF4-FFF2-40B4-BE49-F238E27FC236}">
                  <a16:creationId xmlns:a16="http://schemas.microsoft.com/office/drawing/2014/main" id="{9500CE12-F7B8-D366-7E0D-669EAFED6738}"/>
                </a:ext>
              </a:extLst>
            </p:cNvPr>
            <p:cNvSpPr txBox="1"/>
            <p:nvPr/>
          </p:nvSpPr>
          <p:spPr>
            <a:xfrm>
              <a:off x="7279974" y="1028546"/>
              <a:ext cx="1989566" cy="1323439"/>
            </a:xfrm>
            <a:prstGeom prst="rect">
              <a:avLst/>
            </a:prstGeom>
            <a:solidFill>
              <a:srgbClr val="FFFFFF"/>
            </a:solidFill>
            <a:ln w="28575">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Craft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Marionette making</a:t>
              </a: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Violin bow making</a:t>
              </a:r>
            </a:p>
          </p:txBody>
        </p:sp>
        <p:sp>
          <p:nvSpPr>
            <p:cNvPr id="22" name="TextBox 21">
              <a:extLst>
                <a:ext uri="{FF2B5EF4-FFF2-40B4-BE49-F238E27FC236}">
                  <a16:creationId xmlns:a16="http://schemas.microsoft.com/office/drawing/2014/main" id="{BB4DD835-CD12-006B-ABD7-F41D6167F068}"/>
                </a:ext>
              </a:extLst>
            </p:cNvPr>
            <p:cNvSpPr txBox="1"/>
            <p:nvPr/>
          </p:nvSpPr>
          <p:spPr>
            <a:xfrm>
              <a:off x="9512602" y="3590890"/>
              <a:ext cx="1997711" cy="2308324"/>
            </a:xfrm>
            <a:prstGeom prst="rect">
              <a:avLst/>
            </a:prstGeom>
            <a:solidFill>
              <a:srgbClr val="FFFFFF"/>
            </a:solidFill>
            <a:ln w="28575">
              <a:noFill/>
            </a:ln>
          </p:spPr>
          <p:txBody>
            <a:bodyPr wrap="square" rtlCol="0">
              <a:spAutoFit/>
            </a:bodyPr>
            <a:lstStyle/>
            <a:p>
              <a:pPr>
                <a:buClr>
                  <a:srgbClr val="000000"/>
                </a:buClr>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Distribution &amp; Marketing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Financial analysts</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Rights and sales analysts</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Pay Per Click Executive</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Data experts</a:t>
              </a:r>
              <a:endParaRPr kumimoji="0" lang="en-US" sz="1600" b="0" i="0" u="none" strike="noStrike" kern="0" cap="none" spc="0" normalizeH="0" baseline="0" noProof="0" dirty="0">
                <a:ln>
                  <a:noFill/>
                </a:ln>
                <a:solidFill>
                  <a:srgbClr val="FF0000"/>
                </a:solidFill>
                <a:effectLst/>
                <a:uLnTx/>
                <a:uFillTx/>
                <a:latin typeface="Nobel Black" panose="02000603040000020004"/>
                <a:cs typeface="Sky Text Light" panose="020B0306040202020204" pitchFamily="34" charset="0"/>
                <a:sym typeface="Arial"/>
              </a:endParaRPr>
            </a:p>
          </p:txBody>
        </p:sp>
        <p:sp>
          <p:nvSpPr>
            <p:cNvPr id="7" name="TextBox 6">
              <a:extLst>
                <a:ext uri="{FF2B5EF4-FFF2-40B4-BE49-F238E27FC236}">
                  <a16:creationId xmlns:a16="http://schemas.microsoft.com/office/drawing/2014/main" id="{26F1CBB0-4F1B-F715-2E36-A91E927FCC2B}"/>
                </a:ext>
              </a:extLst>
            </p:cNvPr>
            <p:cNvSpPr txBox="1"/>
            <p:nvPr/>
          </p:nvSpPr>
          <p:spPr>
            <a:xfrm>
              <a:off x="5073635" y="2531169"/>
              <a:ext cx="2115085" cy="3531736"/>
            </a:xfrm>
            <a:prstGeom prst="rect">
              <a:avLst/>
            </a:prstGeom>
            <a:noFill/>
            <a:ln w="28575">
              <a:noFill/>
            </a:ln>
          </p:spPr>
          <p:txBody>
            <a:bodyPr wrap="square">
              <a:spAutoFit/>
            </a:bodyPr>
            <a:lstStyle/>
            <a:p>
              <a:r>
                <a:rPr lang="en-GB" sz="1600" b="1" i="0" dirty="0">
                  <a:effectLst/>
                  <a:latin typeface="Nobel Black" panose="02000603040000020004"/>
                </a:rPr>
                <a:t>Games</a:t>
              </a:r>
            </a:p>
            <a:p>
              <a:endParaRPr lang="en-GB" sz="1600" b="0" i="0" dirty="0">
                <a:effectLst/>
                <a:latin typeface="Nobel Black" panose="02000603040000020004"/>
              </a:endParaRPr>
            </a:p>
            <a:p>
              <a:pPr marL="285750" indent="-285750">
                <a:buFont typeface="Arial" panose="020B0604020202020204" pitchFamily="34" charset="0"/>
                <a:buChar char="•"/>
              </a:pPr>
              <a:r>
                <a:rPr lang="en-GB" sz="1600" b="0" i="0" dirty="0">
                  <a:effectLst/>
                  <a:latin typeface="Nobel Black" panose="02000603040000020004"/>
                </a:rPr>
                <a:t>3D programmer</a:t>
              </a:r>
            </a:p>
            <a:p>
              <a:pPr marL="285750" indent="-285750">
                <a:buFont typeface="Arial" panose="020B0604020202020204" pitchFamily="34" charset="0"/>
                <a:buChar char="•"/>
              </a:pPr>
              <a:r>
                <a:rPr lang="en-GB" sz="1600" b="0" i="0" dirty="0">
                  <a:effectLst/>
                  <a:latin typeface="Nobel Black" panose="02000603040000020004"/>
                </a:rPr>
                <a:t>Animator</a:t>
              </a:r>
            </a:p>
            <a:p>
              <a:pPr marL="285750" indent="-285750">
                <a:buFont typeface="Arial" panose="020B0604020202020204" pitchFamily="34" charset="0"/>
                <a:buChar char="•"/>
              </a:pPr>
              <a:r>
                <a:rPr lang="en-GB" sz="1600" b="0" i="0" dirty="0">
                  <a:effectLst/>
                  <a:latin typeface="Nobel Black" panose="02000603040000020004"/>
                </a:rPr>
                <a:t>Artist</a:t>
              </a:r>
            </a:p>
            <a:p>
              <a:pPr marL="285750" indent="-285750">
                <a:buFont typeface="Arial" panose="020B0604020202020204" pitchFamily="34" charset="0"/>
                <a:buChar char="•"/>
              </a:pPr>
              <a:r>
                <a:rPr lang="en-GB" sz="1600" b="0" i="0" dirty="0">
                  <a:effectLst/>
                  <a:latin typeface="Nobel Black" panose="02000603040000020004"/>
                </a:rPr>
                <a:t>Back-end programmer</a:t>
              </a:r>
            </a:p>
            <a:p>
              <a:pPr marL="285750" indent="-285750">
                <a:buFont typeface="Arial" panose="020B0604020202020204" pitchFamily="34" charset="0"/>
                <a:buChar char="•"/>
              </a:pPr>
              <a:r>
                <a:rPr lang="en-GB" sz="1600" b="0" i="0" dirty="0">
                  <a:effectLst/>
                  <a:latin typeface="Nobel Black" panose="02000603040000020004"/>
                </a:rPr>
                <a:t>Game designer</a:t>
              </a:r>
            </a:p>
            <a:p>
              <a:pPr marL="285750" indent="-285750">
                <a:buFont typeface="Arial" panose="020B0604020202020204" pitchFamily="34" charset="0"/>
                <a:buChar char="•"/>
              </a:pPr>
              <a:r>
                <a:rPr lang="en-GB" sz="1600" b="0" i="0" dirty="0">
                  <a:effectLst/>
                  <a:latin typeface="Nobel Black" panose="02000603040000020004"/>
                </a:rPr>
                <a:t>Network programmer</a:t>
              </a:r>
            </a:p>
            <a:p>
              <a:pPr marL="285750" indent="-285750">
                <a:buFont typeface="Arial" panose="020B0604020202020204" pitchFamily="34" charset="0"/>
                <a:buChar char="•"/>
              </a:pPr>
              <a:r>
                <a:rPr lang="en-GB" sz="1600" b="0" i="0" dirty="0">
                  <a:effectLst/>
                  <a:latin typeface="Nobel Black" panose="02000603040000020004"/>
                </a:rPr>
                <a:t>Technical artist directors</a:t>
              </a:r>
            </a:p>
            <a:p>
              <a:pPr marL="285750" indent="-285750">
                <a:buFont typeface="Arial" panose="020B0604020202020204" pitchFamily="34" charset="0"/>
                <a:buChar char="•"/>
              </a:pPr>
              <a:r>
                <a:rPr lang="en-GB" sz="1600" b="0" i="0" dirty="0">
                  <a:effectLst/>
                  <a:latin typeface="Nobel Black" panose="02000603040000020004"/>
                </a:rPr>
                <a:t>Technical artist</a:t>
              </a:r>
            </a:p>
            <a:p>
              <a:pPr marL="285750" indent="-285750">
                <a:buFont typeface="Arial" panose="020B0604020202020204" pitchFamily="34" charset="0"/>
                <a:buChar char="•"/>
              </a:pPr>
              <a:r>
                <a:rPr lang="en-GB" sz="1600" b="0" i="0" dirty="0">
                  <a:effectLst/>
                  <a:latin typeface="Nobel Black" panose="02000603040000020004"/>
                </a:rPr>
                <a:t>UI designer</a:t>
              </a:r>
            </a:p>
          </p:txBody>
        </p:sp>
        <p:sp>
          <p:nvSpPr>
            <p:cNvPr id="5" name="TextBox 4">
              <a:extLst>
                <a:ext uri="{FF2B5EF4-FFF2-40B4-BE49-F238E27FC236}">
                  <a16:creationId xmlns:a16="http://schemas.microsoft.com/office/drawing/2014/main" id="{1AF11525-14B6-4D0A-AAC1-409DF880D888}"/>
                </a:ext>
              </a:extLst>
            </p:cNvPr>
            <p:cNvSpPr txBox="1"/>
            <p:nvPr/>
          </p:nvSpPr>
          <p:spPr>
            <a:xfrm>
              <a:off x="9512602" y="1029717"/>
              <a:ext cx="2026466" cy="2308324"/>
            </a:xfrm>
            <a:prstGeom prst="rect">
              <a:avLst/>
            </a:prstGeom>
            <a:solidFill>
              <a:schemeClr val="bg1"/>
            </a:solidFill>
            <a:ln w="28575">
              <a:noFill/>
            </a:ln>
          </p:spPr>
          <p:txBody>
            <a:bodyPr wrap="square">
              <a:spAutoFit/>
            </a:bodyPr>
            <a:lstStyle/>
            <a:p>
              <a:pPr algn="l"/>
              <a:r>
                <a:rPr lang="en-GB" sz="1600" b="1" i="0" dirty="0">
                  <a:effectLst/>
                  <a:latin typeface="Nobel Black" panose="02000603040000020004"/>
                </a:rPr>
                <a:t>Animation</a:t>
              </a:r>
            </a:p>
            <a:p>
              <a:pPr algn="l"/>
              <a:endParaRPr lang="en-GB" sz="1600" b="0" i="0" dirty="0">
                <a:effectLst/>
                <a:latin typeface="Nobel Black" panose="02000603040000020004"/>
              </a:endParaRPr>
            </a:p>
            <a:p>
              <a:pPr marL="285750" indent="-285750" algn="l">
                <a:buFont typeface="Arial" panose="020B0604020202020204" pitchFamily="34" charset="0"/>
                <a:buChar char="•"/>
              </a:pPr>
              <a:r>
                <a:rPr lang="en-GB" sz="1600" b="0" i="0" dirty="0">
                  <a:effectLst/>
                  <a:latin typeface="Nobel Black" panose="02000603040000020004"/>
                </a:rPr>
                <a:t>2D animator</a:t>
              </a:r>
            </a:p>
            <a:p>
              <a:pPr marL="285750" indent="-285750" algn="l">
                <a:buFont typeface="Arial" panose="020B0604020202020204" pitchFamily="34" charset="0"/>
                <a:buChar char="•"/>
              </a:pPr>
              <a:r>
                <a:rPr lang="en-GB" sz="1600" b="0" i="0" dirty="0">
                  <a:effectLst/>
                  <a:latin typeface="Nobel Black" panose="02000603040000020004"/>
                </a:rPr>
                <a:t>Production manager</a:t>
              </a:r>
            </a:p>
            <a:p>
              <a:pPr marL="285750" indent="-285750" algn="l">
                <a:buFont typeface="Arial" panose="020B0604020202020204" pitchFamily="34" charset="0"/>
                <a:buChar char="•"/>
              </a:pPr>
              <a:r>
                <a:rPr lang="en-GB" sz="1600" b="0" i="0" dirty="0">
                  <a:effectLst/>
                  <a:latin typeface="Nobel Black" panose="02000603040000020004"/>
                </a:rPr>
                <a:t>2D designer</a:t>
              </a:r>
            </a:p>
            <a:p>
              <a:pPr marL="285750" indent="-285750" algn="l">
                <a:buFont typeface="Arial" panose="020B0604020202020204" pitchFamily="34" charset="0"/>
                <a:buChar char="•"/>
              </a:pPr>
              <a:r>
                <a:rPr lang="en-GB" sz="1600" b="0" i="0" dirty="0">
                  <a:effectLst/>
                  <a:latin typeface="Nobel Black" panose="02000603040000020004"/>
                </a:rPr>
                <a:t>Background designer</a:t>
              </a:r>
            </a:p>
            <a:p>
              <a:pPr marL="285750" indent="-285750" algn="l">
                <a:buFont typeface="Arial" panose="020B0604020202020204" pitchFamily="34" charset="0"/>
                <a:buChar char="•"/>
              </a:pPr>
              <a:r>
                <a:rPr lang="en-GB" sz="1600" b="0" i="0" dirty="0">
                  <a:effectLst/>
                  <a:latin typeface="Nobel Black" panose="02000603040000020004"/>
                </a:rPr>
                <a:t>Storyboard artist</a:t>
              </a:r>
            </a:p>
          </p:txBody>
        </p:sp>
        <p:sp>
          <p:nvSpPr>
            <p:cNvPr id="8" name="TextBox 7">
              <a:extLst>
                <a:ext uri="{FF2B5EF4-FFF2-40B4-BE49-F238E27FC236}">
                  <a16:creationId xmlns:a16="http://schemas.microsoft.com/office/drawing/2014/main" id="{7C53B0BE-C578-B487-ADE6-50584CE98AE2}"/>
                </a:ext>
              </a:extLst>
            </p:cNvPr>
            <p:cNvSpPr txBox="1"/>
            <p:nvPr/>
          </p:nvSpPr>
          <p:spPr>
            <a:xfrm>
              <a:off x="2849993" y="1019217"/>
              <a:ext cx="2026466" cy="3023905"/>
            </a:xfrm>
            <a:prstGeom prst="rect">
              <a:avLst/>
            </a:prstGeom>
            <a:solidFill>
              <a:srgbClr val="FFFFFF"/>
            </a:solidFill>
            <a:ln w="28575">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Art Department/ Construction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Costume designers</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Prop makers</a:t>
              </a:r>
            </a:p>
            <a:p>
              <a:pPr marL="285750" indent="-285750">
                <a:buClr>
                  <a:srgbClr val="000000"/>
                </a:buClr>
                <a:buFont typeface="Arial" panose="020B0604020202020204" pitchFamily="34" charset="0"/>
                <a:buChar char="•"/>
                <a:defRPr/>
              </a:pPr>
              <a:r>
                <a:rPr lang="en-GB" sz="1600" b="0" i="0" dirty="0">
                  <a:effectLst/>
                  <a:latin typeface="Nobel Black" panose="02000603040000020004"/>
                </a:rPr>
                <a:t>Hair and make-up artist</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Carpenters</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Painters</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Plasterers</a:t>
              </a:r>
            </a:p>
            <a:p>
              <a:pPr marL="285750" marR="0" lvl="0" indent="-285750" defTabSz="914400" rtl="0" eaLnBrk="1" fontAlgn="auto" latinLnBrk="0" hangingPunct="1">
                <a:spcBef>
                  <a:spcPts val="0"/>
                </a:spcBef>
                <a:buClr>
                  <a:srgbClr val="000000"/>
                </a:buClr>
                <a:buSzTx/>
                <a:buFont typeface="Arial" panose="020B0604020202020204" pitchFamily="34" charset="0"/>
                <a:buChar char="•"/>
                <a:tabLst/>
                <a:defRPr/>
              </a:pPr>
              <a:r>
                <a:rPr lang="en-US" sz="1600" kern="0" dirty="0">
                  <a:solidFill>
                    <a:srgbClr val="000000"/>
                  </a:solidFill>
                  <a:latin typeface="Nobel Black" panose="02000603040000020004"/>
                  <a:cs typeface="Sky Text Light" panose="020B0306040202020204" pitchFamily="34" charset="0"/>
                  <a:sym typeface="Arial"/>
                </a:rPr>
                <a:t>Riggers</a:t>
              </a: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p:txBody>
        </p:sp>
        <p:sp>
          <p:nvSpPr>
            <p:cNvPr id="18" name="TextBox 17">
              <a:extLst>
                <a:ext uri="{FF2B5EF4-FFF2-40B4-BE49-F238E27FC236}">
                  <a16:creationId xmlns:a16="http://schemas.microsoft.com/office/drawing/2014/main" id="{E212EC02-F2D7-93A4-80B2-FBCF3A8E12CF}"/>
                </a:ext>
              </a:extLst>
            </p:cNvPr>
            <p:cNvSpPr txBox="1"/>
            <p:nvPr/>
          </p:nvSpPr>
          <p:spPr>
            <a:xfrm>
              <a:off x="5043650" y="1017074"/>
              <a:ext cx="2042222" cy="1077218"/>
            </a:xfrm>
            <a:prstGeom prst="rect">
              <a:avLst/>
            </a:prstGeom>
            <a:solidFill>
              <a:srgbClr val="FFFFFF"/>
            </a:solidFill>
            <a:ln w="28575">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Fashion and Textiles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Sewing machinist</a:t>
              </a:r>
            </a:p>
            <a:p>
              <a:pPr marL="285750" marR="0" lvl="0" indent="-285750"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Pattern cutter</a:t>
              </a:r>
            </a:p>
          </p:txBody>
        </p:sp>
        <p:sp>
          <p:nvSpPr>
            <p:cNvPr id="23" name="TextBox 22">
              <a:extLst>
                <a:ext uri="{FF2B5EF4-FFF2-40B4-BE49-F238E27FC236}">
                  <a16:creationId xmlns:a16="http://schemas.microsoft.com/office/drawing/2014/main" id="{94AA999A-D412-2289-39B8-1C4C11A61869}"/>
                </a:ext>
              </a:extLst>
            </p:cNvPr>
            <p:cNvSpPr txBox="1"/>
            <p:nvPr/>
          </p:nvSpPr>
          <p:spPr>
            <a:xfrm>
              <a:off x="2754091" y="4389384"/>
              <a:ext cx="2094287" cy="1815882"/>
            </a:xfrm>
            <a:prstGeom prst="rect">
              <a:avLst/>
            </a:prstGeom>
            <a:solidFill>
              <a:srgbClr val="FFFFFF"/>
            </a:solidFill>
            <a:ln w="28575">
              <a:noFill/>
            </a:ln>
          </p:spPr>
          <p:txBody>
            <a:bodyPr wrap="square" rtlCol="0">
              <a:spAutoFit/>
            </a:bodyPr>
            <a:lstStyle/>
            <a:p>
              <a:pPr>
                <a:buClr>
                  <a:srgbClr val="000000"/>
                </a:buClr>
                <a:defRPr/>
              </a:pPr>
              <a:r>
                <a:rPr kumimoji="0" lang="en-US" sz="1600" b="1"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rPr>
                <a:t>Technical &amp; Electrical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Nobel Black" panose="02000603040000020004"/>
                <a:cs typeface="Sky Text Light" panose="020B0306040202020204" pitchFamily="34" charset="0"/>
                <a:sym typeface="Arial"/>
              </a:endParaRPr>
            </a:p>
            <a:p>
              <a:pPr marL="285750" indent="-285750" algn="l">
                <a:buFont typeface="Arial" panose="020B0604020202020204" pitchFamily="34" charset="0"/>
                <a:buChar char="•"/>
              </a:pPr>
              <a:r>
                <a:rPr lang="en-GB" sz="1600" b="0" i="0" dirty="0">
                  <a:effectLst/>
                  <a:latin typeface="Nobel Black" panose="02000603040000020004"/>
                </a:rPr>
                <a:t>First and second assistant camera</a:t>
              </a:r>
            </a:p>
            <a:p>
              <a:pPr marL="285750" indent="-285750" algn="l">
                <a:buFont typeface="Arial" panose="020B0604020202020204" pitchFamily="34" charset="0"/>
                <a:buChar char="•"/>
              </a:pPr>
              <a:r>
                <a:rPr lang="en-GB" sz="1600" b="0" i="0" dirty="0">
                  <a:effectLst/>
                  <a:latin typeface="Nobel Black" panose="02000603040000020004"/>
                </a:rPr>
                <a:t>Camera operator</a:t>
              </a:r>
            </a:p>
            <a:p>
              <a:pPr marL="285750" indent="-285750">
                <a:buClr>
                  <a:srgbClr val="000000"/>
                </a:buClr>
                <a:buFont typeface="Arial" panose="020B0604020202020204" pitchFamily="34" charset="0"/>
                <a:buChar char="•"/>
                <a:defRPr/>
              </a:pPr>
              <a:r>
                <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rPr>
                <a:t>Lighting technician</a:t>
              </a:r>
            </a:p>
            <a:p>
              <a:pPr marL="285750" indent="-285750">
                <a:buClr>
                  <a:srgbClr val="000000"/>
                </a:buClr>
                <a:buFont typeface="Arial" panose="020B0604020202020204" pitchFamily="34" charset="0"/>
                <a:buChar char="•"/>
                <a:defRPr/>
              </a:pPr>
              <a:r>
                <a:rPr lang="en-US" sz="1600" kern="0" dirty="0">
                  <a:latin typeface="Nobel Black" panose="02000603040000020004"/>
                  <a:cs typeface="Sky Text Light" panose="020B0306040202020204" pitchFamily="34" charset="0"/>
                  <a:sym typeface="Arial"/>
                </a:rPr>
                <a:t>Grip</a:t>
              </a:r>
              <a:endParaRPr kumimoji="0" lang="en-US" sz="1600" b="0" i="0" u="none" strike="noStrike" kern="0" cap="none" spc="0" normalizeH="0" baseline="0" noProof="0" dirty="0">
                <a:ln>
                  <a:noFill/>
                </a:ln>
                <a:effectLst/>
                <a:uLnTx/>
                <a:uFillTx/>
                <a:latin typeface="Nobel Black" panose="02000603040000020004"/>
                <a:cs typeface="Sky Text Light" panose="020B0306040202020204" pitchFamily="34" charset="0"/>
                <a:sym typeface="Arial"/>
              </a:endParaRPr>
            </a:p>
          </p:txBody>
        </p:sp>
        <p:sp>
          <p:nvSpPr>
            <p:cNvPr id="4" name="Rectangle 3">
              <a:extLst>
                <a:ext uri="{FF2B5EF4-FFF2-40B4-BE49-F238E27FC236}">
                  <a16:creationId xmlns:a16="http://schemas.microsoft.com/office/drawing/2014/main" id="{BA2988FE-5F24-8878-E377-39F6A651F80C}"/>
                </a:ext>
              </a:extLst>
            </p:cNvPr>
            <p:cNvSpPr/>
            <p:nvPr/>
          </p:nvSpPr>
          <p:spPr>
            <a:xfrm>
              <a:off x="527355" y="948437"/>
              <a:ext cx="2018990" cy="3528080"/>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6" name="Rectangle 5">
              <a:extLst>
                <a:ext uri="{FF2B5EF4-FFF2-40B4-BE49-F238E27FC236}">
                  <a16:creationId xmlns:a16="http://schemas.microsoft.com/office/drawing/2014/main" id="{ECA24286-9118-9D08-66F1-E06BF07BE0C6}"/>
                </a:ext>
              </a:extLst>
            </p:cNvPr>
            <p:cNvSpPr/>
            <p:nvPr/>
          </p:nvSpPr>
          <p:spPr>
            <a:xfrm>
              <a:off x="5025075" y="948437"/>
              <a:ext cx="2026466" cy="1356214"/>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0" name="Rectangle 9">
              <a:extLst>
                <a:ext uri="{FF2B5EF4-FFF2-40B4-BE49-F238E27FC236}">
                  <a16:creationId xmlns:a16="http://schemas.microsoft.com/office/drawing/2014/main" id="{E9FFE767-53D3-945F-631A-5676C91E9E11}"/>
                </a:ext>
              </a:extLst>
            </p:cNvPr>
            <p:cNvSpPr/>
            <p:nvPr/>
          </p:nvSpPr>
          <p:spPr>
            <a:xfrm>
              <a:off x="2738480" y="4330735"/>
              <a:ext cx="2122804" cy="1887014"/>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1" name="Rectangle 10">
              <a:extLst>
                <a:ext uri="{FF2B5EF4-FFF2-40B4-BE49-F238E27FC236}">
                  <a16:creationId xmlns:a16="http://schemas.microsoft.com/office/drawing/2014/main" id="{48DA613F-BB3A-0CE4-9E77-071D43D19B18}"/>
                </a:ext>
              </a:extLst>
            </p:cNvPr>
            <p:cNvSpPr/>
            <p:nvPr/>
          </p:nvSpPr>
          <p:spPr>
            <a:xfrm>
              <a:off x="2738666" y="948437"/>
              <a:ext cx="2122619" cy="3227323"/>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2" name="Rectangle 11">
              <a:extLst>
                <a:ext uri="{FF2B5EF4-FFF2-40B4-BE49-F238E27FC236}">
                  <a16:creationId xmlns:a16="http://schemas.microsoft.com/office/drawing/2014/main" id="{EB8BFE14-98DF-9AD3-3675-5F77BEDEAD3B}"/>
                </a:ext>
              </a:extLst>
            </p:cNvPr>
            <p:cNvSpPr/>
            <p:nvPr/>
          </p:nvSpPr>
          <p:spPr>
            <a:xfrm>
              <a:off x="527355" y="4644638"/>
              <a:ext cx="2026466" cy="1573110"/>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3" name="Rectangle 12">
              <a:extLst>
                <a:ext uri="{FF2B5EF4-FFF2-40B4-BE49-F238E27FC236}">
                  <a16:creationId xmlns:a16="http://schemas.microsoft.com/office/drawing/2014/main" id="{D1443D8C-704F-54B9-58F7-216256056AFF}"/>
                </a:ext>
              </a:extLst>
            </p:cNvPr>
            <p:cNvSpPr/>
            <p:nvPr/>
          </p:nvSpPr>
          <p:spPr>
            <a:xfrm>
              <a:off x="5037115" y="2432096"/>
              <a:ext cx="2026466" cy="3785652"/>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4" name="Rectangle 13">
              <a:extLst>
                <a:ext uri="{FF2B5EF4-FFF2-40B4-BE49-F238E27FC236}">
                  <a16:creationId xmlns:a16="http://schemas.microsoft.com/office/drawing/2014/main" id="{BB4DEAD7-9838-859E-2D4D-5A698CC63217}"/>
                </a:ext>
              </a:extLst>
            </p:cNvPr>
            <p:cNvSpPr/>
            <p:nvPr/>
          </p:nvSpPr>
          <p:spPr>
            <a:xfrm>
              <a:off x="7245068" y="948437"/>
              <a:ext cx="2026466" cy="1483659"/>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6" name="Rectangle 15">
              <a:extLst>
                <a:ext uri="{FF2B5EF4-FFF2-40B4-BE49-F238E27FC236}">
                  <a16:creationId xmlns:a16="http://schemas.microsoft.com/office/drawing/2014/main" id="{30C1B24C-3F57-4770-71D5-02BD7045A7AD}"/>
                </a:ext>
              </a:extLst>
            </p:cNvPr>
            <p:cNvSpPr/>
            <p:nvPr/>
          </p:nvSpPr>
          <p:spPr>
            <a:xfrm>
              <a:off x="7245068" y="2599036"/>
              <a:ext cx="2026466" cy="3618712"/>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7" name="Rectangle 16">
              <a:extLst>
                <a:ext uri="{FF2B5EF4-FFF2-40B4-BE49-F238E27FC236}">
                  <a16:creationId xmlns:a16="http://schemas.microsoft.com/office/drawing/2014/main" id="{43421E37-AE4A-9171-4B70-C86982053B53}"/>
                </a:ext>
              </a:extLst>
            </p:cNvPr>
            <p:cNvSpPr/>
            <p:nvPr/>
          </p:nvSpPr>
          <p:spPr>
            <a:xfrm>
              <a:off x="9456254" y="958786"/>
              <a:ext cx="2026466" cy="2396608"/>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sp>
          <p:nvSpPr>
            <p:cNvPr id="19" name="Rectangle 18">
              <a:extLst>
                <a:ext uri="{FF2B5EF4-FFF2-40B4-BE49-F238E27FC236}">
                  <a16:creationId xmlns:a16="http://schemas.microsoft.com/office/drawing/2014/main" id="{08D4DD95-2F72-8415-A99B-EA83B88ED54E}"/>
                </a:ext>
              </a:extLst>
            </p:cNvPr>
            <p:cNvSpPr/>
            <p:nvPr/>
          </p:nvSpPr>
          <p:spPr>
            <a:xfrm>
              <a:off x="9456253" y="3502607"/>
              <a:ext cx="2026466" cy="2715141"/>
            </a:xfrm>
            <a:prstGeom prst="rect">
              <a:avLst/>
            </a:prstGeom>
            <a:noFill/>
            <a:ln w="28575">
              <a:solidFill>
                <a:srgbClr val="FD6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A39E"/>
                </a:solidFill>
                <a:effectLst/>
                <a:uLnTx/>
                <a:uFillTx/>
                <a:latin typeface="Arial" panose="020B0604020202020204"/>
                <a:ea typeface="+mn-ea"/>
                <a:cs typeface="+mn-cs"/>
                <a:sym typeface="Arial"/>
              </a:endParaRPr>
            </a:p>
          </p:txBody>
        </p:sp>
      </p:grpSp>
    </p:spTree>
    <p:extLst>
      <p:ext uri="{BB962C8B-B14F-4D97-AF65-F5344CB8AC3E}">
        <p14:creationId xmlns:p14="http://schemas.microsoft.com/office/powerpoint/2010/main" val="390609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7083F7-E4B3-60F3-46D9-98D0D328FB62}"/>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27</a:t>
            </a:fld>
            <a:endParaRPr lang="en-US"/>
          </a:p>
        </p:txBody>
      </p:sp>
      <p:sp>
        <p:nvSpPr>
          <p:cNvPr id="24" name="TextBox 23">
            <a:extLst>
              <a:ext uri="{FF2B5EF4-FFF2-40B4-BE49-F238E27FC236}">
                <a16:creationId xmlns:a16="http://schemas.microsoft.com/office/drawing/2014/main" id="{5A103B30-D25C-E584-B1AE-47CBD5ADD5B9}"/>
              </a:ext>
            </a:extLst>
          </p:cNvPr>
          <p:cNvSpPr txBox="1"/>
          <p:nvPr/>
        </p:nvSpPr>
        <p:spPr>
          <a:xfrm>
            <a:off x="3864886" y="1717946"/>
            <a:ext cx="1794760" cy="369332"/>
          </a:xfrm>
          <a:prstGeom prst="rect">
            <a:avLst/>
          </a:prstGeom>
          <a:noFill/>
        </p:spPr>
        <p:txBody>
          <a:bodyPr wrap="square">
            <a:spAutoFit/>
          </a:bodyPr>
          <a:lstStyle/>
          <a:p>
            <a:pPr algn="l"/>
            <a:r>
              <a:rPr lang="en-GB" b="1" i="0" dirty="0">
                <a:effectLst/>
                <a:latin typeface="Nobel Black" panose="02000603040000020004"/>
              </a:rPr>
              <a:t>Concept Artist</a:t>
            </a:r>
          </a:p>
        </p:txBody>
      </p:sp>
      <p:sp>
        <p:nvSpPr>
          <p:cNvPr id="28" name="TextBox 27">
            <a:extLst>
              <a:ext uri="{FF2B5EF4-FFF2-40B4-BE49-F238E27FC236}">
                <a16:creationId xmlns:a16="http://schemas.microsoft.com/office/drawing/2014/main" id="{C655713B-FB9E-48A2-4C30-5E196DBC5DF4}"/>
              </a:ext>
            </a:extLst>
          </p:cNvPr>
          <p:cNvSpPr txBox="1"/>
          <p:nvPr/>
        </p:nvSpPr>
        <p:spPr>
          <a:xfrm>
            <a:off x="739481" y="3841157"/>
            <a:ext cx="2380870" cy="646331"/>
          </a:xfrm>
          <a:prstGeom prst="rect">
            <a:avLst/>
          </a:prstGeom>
          <a:noFill/>
        </p:spPr>
        <p:txBody>
          <a:bodyPr wrap="square">
            <a:spAutoFit/>
          </a:bodyPr>
          <a:lstStyle/>
          <a:p>
            <a:pPr algn="ctr"/>
            <a:r>
              <a:rPr lang="en-GB" b="1" i="0" dirty="0">
                <a:effectLst/>
                <a:latin typeface="Nobel Black" panose="02000603040000020004"/>
              </a:rPr>
              <a:t>Art Department Trainee</a:t>
            </a:r>
          </a:p>
        </p:txBody>
      </p:sp>
      <p:sp>
        <p:nvSpPr>
          <p:cNvPr id="34" name="TextBox 33">
            <a:extLst>
              <a:ext uri="{FF2B5EF4-FFF2-40B4-BE49-F238E27FC236}">
                <a16:creationId xmlns:a16="http://schemas.microsoft.com/office/drawing/2014/main" id="{9141CC1A-B9EB-98F6-F3FE-F4B13D7CBA40}"/>
              </a:ext>
            </a:extLst>
          </p:cNvPr>
          <p:cNvSpPr txBox="1"/>
          <p:nvPr/>
        </p:nvSpPr>
        <p:spPr>
          <a:xfrm>
            <a:off x="3832828" y="3856614"/>
            <a:ext cx="1880648" cy="369332"/>
          </a:xfrm>
          <a:prstGeom prst="rect">
            <a:avLst/>
          </a:prstGeom>
          <a:noFill/>
        </p:spPr>
        <p:txBody>
          <a:bodyPr wrap="square">
            <a:spAutoFit/>
          </a:bodyPr>
          <a:lstStyle/>
          <a:p>
            <a:pPr algn="ctr"/>
            <a:r>
              <a:rPr lang="en-GB" b="1" i="0" dirty="0">
                <a:effectLst/>
                <a:latin typeface="Nobel Black" panose="02000603040000020004"/>
              </a:rPr>
              <a:t>Set Decorator</a:t>
            </a:r>
          </a:p>
        </p:txBody>
      </p:sp>
      <p:sp>
        <p:nvSpPr>
          <p:cNvPr id="38" name="TextBox 37">
            <a:extLst>
              <a:ext uri="{FF2B5EF4-FFF2-40B4-BE49-F238E27FC236}">
                <a16:creationId xmlns:a16="http://schemas.microsoft.com/office/drawing/2014/main" id="{9E369EDC-0DF4-BEB4-1F78-6031323A98DF}"/>
              </a:ext>
            </a:extLst>
          </p:cNvPr>
          <p:cNvSpPr txBox="1"/>
          <p:nvPr/>
        </p:nvSpPr>
        <p:spPr>
          <a:xfrm>
            <a:off x="6565053" y="3841157"/>
            <a:ext cx="1982227" cy="369332"/>
          </a:xfrm>
          <a:prstGeom prst="rect">
            <a:avLst/>
          </a:prstGeom>
          <a:noFill/>
        </p:spPr>
        <p:txBody>
          <a:bodyPr wrap="square">
            <a:spAutoFit/>
          </a:bodyPr>
          <a:lstStyle/>
          <a:p>
            <a:pPr algn="ctr"/>
            <a:r>
              <a:rPr lang="en-GB" b="1" i="0" dirty="0">
                <a:effectLst/>
                <a:latin typeface="Nobel Black" panose="02000603040000020004"/>
              </a:rPr>
              <a:t>Texture Artist</a:t>
            </a:r>
          </a:p>
        </p:txBody>
      </p:sp>
      <p:sp>
        <p:nvSpPr>
          <p:cNvPr id="42" name="TextBox 41">
            <a:extLst>
              <a:ext uri="{FF2B5EF4-FFF2-40B4-BE49-F238E27FC236}">
                <a16:creationId xmlns:a16="http://schemas.microsoft.com/office/drawing/2014/main" id="{AD46F2DF-7018-88A0-98DB-9EB53204E70F}"/>
              </a:ext>
            </a:extLst>
          </p:cNvPr>
          <p:cNvSpPr txBox="1"/>
          <p:nvPr/>
        </p:nvSpPr>
        <p:spPr>
          <a:xfrm>
            <a:off x="9573230" y="1790345"/>
            <a:ext cx="1971462" cy="369332"/>
          </a:xfrm>
          <a:prstGeom prst="rect">
            <a:avLst/>
          </a:prstGeom>
          <a:noFill/>
        </p:spPr>
        <p:txBody>
          <a:bodyPr wrap="square">
            <a:spAutoFit/>
          </a:bodyPr>
          <a:lstStyle/>
          <a:p>
            <a:pPr algn="l"/>
            <a:r>
              <a:rPr lang="en-GB" b="1" i="0" dirty="0">
                <a:effectLst/>
                <a:latin typeface="Nobel Black" panose="02000603040000020004"/>
              </a:rPr>
              <a:t>Costume Trainee</a:t>
            </a:r>
          </a:p>
        </p:txBody>
      </p:sp>
      <p:pic>
        <p:nvPicPr>
          <p:cNvPr id="49" name="Picture 48">
            <a:extLst>
              <a:ext uri="{FF2B5EF4-FFF2-40B4-BE49-F238E27FC236}">
                <a16:creationId xmlns:a16="http://schemas.microsoft.com/office/drawing/2014/main" id="{8BB0C718-C613-8DE4-4DE6-C1F5B9A3E7F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826" t="4029" r="6854" b="23487"/>
          <a:stretch/>
        </p:blipFill>
        <p:spPr>
          <a:xfrm>
            <a:off x="4087187" y="2323863"/>
            <a:ext cx="1190722" cy="1291415"/>
          </a:xfrm>
          <a:prstGeom prst="roundRect">
            <a:avLst/>
          </a:prstGeom>
          <a:ln w="19050">
            <a:solidFill>
              <a:srgbClr val="0055A6"/>
            </a:solidFill>
          </a:ln>
        </p:spPr>
      </p:pic>
      <p:pic>
        <p:nvPicPr>
          <p:cNvPr id="52" name="Picture 51">
            <a:extLst>
              <a:ext uri="{FF2B5EF4-FFF2-40B4-BE49-F238E27FC236}">
                <a16:creationId xmlns:a16="http://schemas.microsoft.com/office/drawing/2014/main" id="{C33435EE-845C-E5F7-5753-9556454D2E2F}"/>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66763" t="44617" r="13965" b="19175"/>
          <a:stretch/>
        </p:blipFill>
        <p:spPr>
          <a:xfrm>
            <a:off x="4080304" y="4506944"/>
            <a:ext cx="1266809" cy="1338799"/>
          </a:xfrm>
          <a:prstGeom prst="roundRect">
            <a:avLst/>
          </a:prstGeom>
          <a:ln w="19050">
            <a:solidFill>
              <a:srgbClr val="CF138C"/>
            </a:solidFill>
          </a:ln>
        </p:spPr>
      </p:pic>
      <p:pic>
        <p:nvPicPr>
          <p:cNvPr id="54" name="Picture 53">
            <a:hlinkClick r:id="rId6"/>
            <a:extLst>
              <a:ext uri="{FF2B5EF4-FFF2-40B4-BE49-F238E27FC236}">
                <a16:creationId xmlns:a16="http://schemas.microsoft.com/office/drawing/2014/main" id="{4AD30D50-F35F-C0E4-DFE0-6498E2A5B97D}"/>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65087" t="45819" r="13402" b="22796"/>
          <a:stretch/>
        </p:blipFill>
        <p:spPr>
          <a:xfrm>
            <a:off x="1289067" y="4563232"/>
            <a:ext cx="1226476" cy="1283286"/>
          </a:xfrm>
          <a:prstGeom prst="roundRect">
            <a:avLst/>
          </a:prstGeom>
          <a:ln w="19050">
            <a:solidFill>
              <a:srgbClr val="CF138C"/>
            </a:solidFill>
          </a:ln>
        </p:spPr>
      </p:pic>
      <p:grpSp>
        <p:nvGrpSpPr>
          <p:cNvPr id="29" name="Group 28">
            <a:extLst>
              <a:ext uri="{FF2B5EF4-FFF2-40B4-BE49-F238E27FC236}">
                <a16:creationId xmlns:a16="http://schemas.microsoft.com/office/drawing/2014/main" id="{7B186C26-7A56-3362-ECC6-30063DBD2B27}"/>
              </a:ext>
            </a:extLst>
          </p:cNvPr>
          <p:cNvGrpSpPr/>
          <p:nvPr/>
        </p:nvGrpSpPr>
        <p:grpSpPr>
          <a:xfrm>
            <a:off x="311242" y="365621"/>
            <a:ext cx="11529933" cy="407120"/>
            <a:chOff x="311242" y="365621"/>
            <a:chExt cx="11529933" cy="407120"/>
          </a:xfrm>
        </p:grpSpPr>
        <p:sp>
          <p:nvSpPr>
            <p:cNvPr id="8" name="TextBox 7">
              <a:extLst>
                <a:ext uri="{FF2B5EF4-FFF2-40B4-BE49-F238E27FC236}">
                  <a16:creationId xmlns:a16="http://schemas.microsoft.com/office/drawing/2014/main" id="{B7F5323D-B5BB-8427-8D43-12AF1839C774}"/>
                </a:ext>
              </a:extLst>
            </p:cNvPr>
            <p:cNvSpPr txBox="1"/>
            <p:nvPr/>
          </p:nvSpPr>
          <p:spPr>
            <a:xfrm>
              <a:off x="311242" y="365621"/>
              <a:ext cx="1420864" cy="400110"/>
            </a:xfrm>
            <a:prstGeom prst="rect">
              <a:avLst/>
            </a:prstGeom>
            <a:noFill/>
          </p:spPr>
          <p:txBody>
            <a:bodyPr wrap="square">
              <a:spAutoFit/>
            </a:bodyPr>
            <a:lstStyle/>
            <a:p>
              <a:pPr lvl="0"/>
              <a:r>
                <a:rPr lang="en-GB" sz="2000" b="1" dirty="0">
                  <a:solidFill>
                    <a:srgbClr val="00A39E"/>
                  </a:solidFill>
                  <a:effectLst/>
                  <a:latin typeface="Nobel Black"/>
                  <a:ea typeface="Times New Roman" panose="02020603050405020304" pitchFamily="18" charset="0"/>
                </a:rPr>
                <a:t>FINE ART</a:t>
              </a:r>
              <a:endParaRPr lang="en-GB" sz="2000" b="1" dirty="0">
                <a:solidFill>
                  <a:srgbClr val="00A39E"/>
                </a:solidFill>
                <a:effectLst/>
                <a:latin typeface="Nobel Black"/>
                <a:ea typeface="Calibri" panose="020F0502020204030204" pitchFamily="34" charset="0"/>
              </a:endParaRPr>
            </a:p>
          </p:txBody>
        </p:sp>
        <p:sp>
          <p:nvSpPr>
            <p:cNvPr id="14" name="TextBox 13">
              <a:extLst>
                <a:ext uri="{FF2B5EF4-FFF2-40B4-BE49-F238E27FC236}">
                  <a16:creationId xmlns:a16="http://schemas.microsoft.com/office/drawing/2014/main" id="{0EA62093-DA3B-6CFE-5553-2CE765FBAF17}"/>
                </a:ext>
              </a:extLst>
            </p:cNvPr>
            <p:cNvSpPr txBox="1"/>
            <p:nvPr/>
          </p:nvSpPr>
          <p:spPr>
            <a:xfrm>
              <a:off x="7031638" y="367981"/>
              <a:ext cx="3225066" cy="400110"/>
            </a:xfrm>
            <a:prstGeom prst="rect">
              <a:avLst/>
            </a:prstGeom>
            <a:noFill/>
          </p:spPr>
          <p:txBody>
            <a:bodyPr wrap="square">
              <a:spAutoFit/>
            </a:bodyPr>
            <a:lstStyle/>
            <a:p>
              <a:pPr lvl="0"/>
              <a:r>
                <a:rPr lang="en-GB" sz="2000" b="1" dirty="0">
                  <a:solidFill>
                    <a:srgbClr val="00A39E"/>
                  </a:solidFill>
                  <a:effectLst/>
                  <a:latin typeface="Nobel Black"/>
                  <a:ea typeface="Times New Roman" panose="02020603050405020304" pitchFamily="18" charset="0"/>
                </a:rPr>
                <a:t>DESIGN AND TECHNOLOGY</a:t>
              </a:r>
              <a:endParaRPr lang="en-GB" sz="2000" b="1" dirty="0">
                <a:solidFill>
                  <a:srgbClr val="00A39E"/>
                </a:solidFill>
                <a:effectLst/>
                <a:latin typeface="Nobel Black"/>
                <a:ea typeface="Calibri" panose="020F0502020204030204" pitchFamily="34" charset="0"/>
              </a:endParaRPr>
            </a:p>
          </p:txBody>
        </p:sp>
        <p:sp>
          <p:nvSpPr>
            <p:cNvPr id="16" name="TextBox 15">
              <a:extLst>
                <a:ext uri="{FF2B5EF4-FFF2-40B4-BE49-F238E27FC236}">
                  <a16:creationId xmlns:a16="http://schemas.microsoft.com/office/drawing/2014/main" id="{5FD2446B-2939-6298-8B52-390446CCBBC1}"/>
                </a:ext>
              </a:extLst>
            </p:cNvPr>
            <p:cNvSpPr txBox="1"/>
            <p:nvPr/>
          </p:nvSpPr>
          <p:spPr>
            <a:xfrm>
              <a:off x="4321455" y="372631"/>
              <a:ext cx="2376800" cy="400110"/>
            </a:xfrm>
            <a:prstGeom prst="rect">
              <a:avLst/>
            </a:prstGeom>
            <a:noFill/>
          </p:spPr>
          <p:txBody>
            <a:bodyPr wrap="square">
              <a:spAutoFit/>
            </a:bodyPr>
            <a:lstStyle/>
            <a:p>
              <a:pPr lvl="0"/>
              <a:r>
                <a:rPr lang="en-GB" sz="2000" b="1" dirty="0">
                  <a:solidFill>
                    <a:srgbClr val="00A39E"/>
                  </a:solidFill>
                  <a:effectLst/>
                  <a:latin typeface="Nobel Black"/>
                  <a:ea typeface="Times New Roman" panose="02020603050405020304" pitchFamily="18" charset="0"/>
                </a:rPr>
                <a:t>GRAPHIC DESIGN</a:t>
              </a:r>
              <a:endParaRPr lang="en-GB" sz="2000" b="1" dirty="0">
                <a:solidFill>
                  <a:srgbClr val="00A39E"/>
                </a:solidFill>
                <a:effectLst/>
                <a:latin typeface="Nobel Black"/>
                <a:ea typeface="Calibri" panose="020F0502020204030204" pitchFamily="34" charset="0"/>
              </a:endParaRPr>
            </a:p>
          </p:txBody>
        </p:sp>
        <p:sp>
          <p:nvSpPr>
            <p:cNvPr id="18" name="TextBox 17">
              <a:extLst>
                <a:ext uri="{FF2B5EF4-FFF2-40B4-BE49-F238E27FC236}">
                  <a16:creationId xmlns:a16="http://schemas.microsoft.com/office/drawing/2014/main" id="{B711B5FE-E9C9-F6F6-A61C-F6A84AAE9BAE}"/>
                </a:ext>
              </a:extLst>
            </p:cNvPr>
            <p:cNvSpPr txBox="1"/>
            <p:nvPr/>
          </p:nvSpPr>
          <p:spPr>
            <a:xfrm>
              <a:off x="2135931" y="372631"/>
              <a:ext cx="1702654" cy="400110"/>
            </a:xfrm>
            <a:prstGeom prst="rect">
              <a:avLst/>
            </a:prstGeom>
            <a:noFill/>
          </p:spPr>
          <p:txBody>
            <a:bodyPr wrap="square">
              <a:spAutoFit/>
            </a:bodyPr>
            <a:lstStyle/>
            <a:p>
              <a:pPr lvl="0"/>
              <a:r>
                <a:rPr lang="en-GB" sz="2000" b="1" dirty="0">
                  <a:solidFill>
                    <a:srgbClr val="00A39E"/>
                  </a:solidFill>
                  <a:effectLst/>
                  <a:latin typeface="Nobel Black"/>
                  <a:ea typeface="Times New Roman" panose="02020603050405020304" pitchFamily="18" charset="0"/>
                </a:rPr>
                <a:t>VISUAL ARTS</a:t>
              </a:r>
              <a:endParaRPr lang="en-GB" sz="2000" b="1" dirty="0">
                <a:solidFill>
                  <a:srgbClr val="00A39E"/>
                </a:solidFill>
                <a:effectLst/>
                <a:latin typeface="Nobel Black"/>
                <a:ea typeface="Calibri" panose="020F0502020204030204" pitchFamily="34" charset="0"/>
              </a:endParaRPr>
            </a:p>
          </p:txBody>
        </p:sp>
        <p:sp>
          <p:nvSpPr>
            <p:cNvPr id="6" name="TextBox 5">
              <a:extLst>
                <a:ext uri="{FF2B5EF4-FFF2-40B4-BE49-F238E27FC236}">
                  <a16:creationId xmlns:a16="http://schemas.microsoft.com/office/drawing/2014/main" id="{B97F9A28-B6CD-3BE1-5DA5-5189B197EFE0}"/>
                </a:ext>
              </a:extLst>
            </p:cNvPr>
            <p:cNvSpPr txBox="1"/>
            <p:nvPr/>
          </p:nvSpPr>
          <p:spPr>
            <a:xfrm>
              <a:off x="10538618" y="372631"/>
              <a:ext cx="1302557" cy="400110"/>
            </a:xfrm>
            <a:prstGeom prst="rect">
              <a:avLst/>
            </a:prstGeom>
            <a:noFill/>
          </p:spPr>
          <p:txBody>
            <a:bodyPr wrap="square">
              <a:spAutoFit/>
            </a:bodyPr>
            <a:lstStyle/>
            <a:p>
              <a:pPr lvl="0"/>
              <a:r>
                <a:rPr lang="en-GB" sz="2000" b="1" dirty="0">
                  <a:solidFill>
                    <a:srgbClr val="00A39E"/>
                  </a:solidFill>
                  <a:effectLst/>
                  <a:latin typeface="Nobel Black"/>
                  <a:ea typeface="Times New Roman" panose="02020603050405020304" pitchFamily="18" charset="0"/>
                </a:rPr>
                <a:t>TEXTILES</a:t>
              </a:r>
              <a:endParaRPr lang="en-GB" sz="2000" b="1" dirty="0">
                <a:solidFill>
                  <a:srgbClr val="00A39E"/>
                </a:solidFill>
                <a:effectLst/>
                <a:latin typeface="Nobel Black"/>
                <a:ea typeface="Calibri" panose="020F0502020204030204" pitchFamily="34" charset="0"/>
              </a:endParaRPr>
            </a:p>
          </p:txBody>
        </p:sp>
      </p:grpSp>
      <p:pic>
        <p:nvPicPr>
          <p:cNvPr id="10" name="Picture 9">
            <a:hlinkClick r:id="rId9"/>
            <a:extLst>
              <a:ext uri="{FF2B5EF4-FFF2-40B4-BE49-F238E27FC236}">
                <a16:creationId xmlns:a16="http://schemas.microsoft.com/office/drawing/2014/main" id="{693811AE-FD1F-266D-01F3-E1B676355FE0}"/>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Lst>
          </a:blip>
          <a:srcRect l="4207" r="5659"/>
          <a:stretch/>
        </p:blipFill>
        <p:spPr>
          <a:xfrm>
            <a:off x="9855747" y="2286170"/>
            <a:ext cx="1334149" cy="1282628"/>
          </a:xfrm>
          <a:prstGeom prst="roundRect">
            <a:avLst/>
          </a:prstGeom>
          <a:ln w="19050">
            <a:solidFill>
              <a:srgbClr val="CF138C"/>
            </a:solidFill>
          </a:ln>
        </p:spPr>
      </p:pic>
      <p:pic>
        <p:nvPicPr>
          <p:cNvPr id="12" name="Picture 11">
            <a:hlinkClick r:id="rId12"/>
            <a:extLst>
              <a:ext uri="{FF2B5EF4-FFF2-40B4-BE49-F238E27FC236}">
                <a16:creationId xmlns:a16="http://schemas.microsoft.com/office/drawing/2014/main" id="{5E697CB5-685F-7893-1F1D-BAC8CEE6EAC5}"/>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6914092" y="2323863"/>
            <a:ext cx="1306551" cy="1263000"/>
          </a:xfrm>
          <a:prstGeom prst="roundRect">
            <a:avLst/>
          </a:prstGeom>
          <a:ln w="19050">
            <a:solidFill>
              <a:srgbClr val="CF138C"/>
            </a:solidFill>
          </a:ln>
        </p:spPr>
      </p:pic>
      <p:sp>
        <p:nvSpPr>
          <p:cNvPr id="13" name="TextBox 12">
            <a:extLst>
              <a:ext uri="{FF2B5EF4-FFF2-40B4-BE49-F238E27FC236}">
                <a16:creationId xmlns:a16="http://schemas.microsoft.com/office/drawing/2014/main" id="{E8880816-44D2-5A52-E067-2B20CFD5347C}"/>
              </a:ext>
            </a:extLst>
          </p:cNvPr>
          <p:cNvSpPr txBox="1"/>
          <p:nvPr/>
        </p:nvSpPr>
        <p:spPr>
          <a:xfrm>
            <a:off x="6581636" y="1670220"/>
            <a:ext cx="1971462" cy="646331"/>
          </a:xfrm>
          <a:prstGeom prst="rect">
            <a:avLst/>
          </a:prstGeom>
          <a:noFill/>
        </p:spPr>
        <p:txBody>
          <a:bodyPr wrap="square">
            <a:spAutoFit/>
          </a:bodyPr>
          <a:lstStyle/>
          <a:p>
            <a:pPr algn="ctr"/>
            <a:r>
              <a:rPr lang="en-GB" b="1" i="0" dirty="0">
                <a:effectLst/>
                <a:latin typeface="Nobel Black" panose="02000603040000020004"/>
              </a:rPr>
              <a:t>Hair and Make Up Trainee</a:t>
            </a:r>
          </a:p>
        </p:txBody>
      </p:sp>
      <p:pic>
        <p:nvPicPr>
          <p:cNvPr id="57" name="Picture 56">
            <a:hlinkClick r:id="rId15"/>
            <a:extLst>
              <a:ext uri="{FF2B5EF4-FFF2-40B4-BE49-F238E27FC236}">
                <a16:creationId xmlns:a16="http://schemas.microsoft.com/office/drawing/2014/main" id="{7D0584DB-722D-86DC-1ACA-19EAA7B5556F}"/>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6911875" y="4512463"/>
            <a:ext cx="1266809" cy="1401716"/>
          </a:xfrm>
          <a:prstGeom prst="roundRect">
            <a:avLst/>
          </a:prstGeom>
          <a:ln w="19050">
            <a:solidFill>
              <a:srgbClr val="F7941D"/>
            </a:solidFill>
          </a:ln>
        </p:spPr>
      </p:pic>
      <p:sp>
        <p:nvSpPr>
          <p:cNvPr id="15" name="TextBox 14">
            <a:extLst>
              <a:ext uri="{FF2B5EF4-FFF2-40B4-BE49-F238E27FC236}">
                <a16:creationId xmlns:a16="http://schemas.microsoft.com/office/drawing/2014/main" id="{B21B8BAA-4A1D-B44E-AA91-E015D875F320}"/>
              </a:ext>
            </a:extLst>
          </p:cNvPr>
          <p:cNvSpPr txBox="1"/>
          <p:nvPr/>
        </p:nvSpPr>
        <p:spPr>
          <a:xfrm>
            <a:off x="1092239" y="1670346"/>
            <a:ext cx="1621133" cy="646331"/>
          </a:xfrm>
          <a:prstGeom prst="rect">
            <a:avLst/>
          </a:prstGeom>
          <a:noFill/>
        </p:spPr>
        <p:txBody>
          <a:bodyPr wrap="square">
            <a:spAutoFit/>
          </a:bodyPr>
          <a:lstStyle/>
          <a:p>
            <a:pPr algn="ctr"/>
            <a:r>
              <a:rPr lang="en-GB" b="1" i="0" dirty="0">
                <a:effectLst/>
                <a:latin typeface="Nobel Black" panose="02000603040000020004"/>
              </a:rPr>
              <a:t>Storyboard Artist</a:t>
            </a:r>
          </a:p>
        </p:txBody>
      </p:sp>
      <p:pic>
        <p:nvPicPr>
          <p:cNvPr id="60" name="Picture 59">
            <a:hlinkClick r:id="rId18"/>
            <a:extLst>
              <a:ext uri="{FF2B5EF4-FFF2-40B4-BE49-F238E27FC236}">
                <a16:creationId xmlns:a16="http://schemas.microsoft.com/office/drawing/2014/main" id="{1B4D13A6-C8FE-C435-8437-6EBD39D6EF98}"/>
              </a:ext>
            </a:extLst>
          </p:cNvPr>
          <p:cNvPicPr>
            <a:picLocks noChangeAspect="1"/>
          </p:cNvPicPr>
          <p:nvPr/>
        </p:nvPicPr>
        <p:blipFill>
          <a:blip r:embed="rId19">
            <a:extLst>
              <a:ext uri="{BEBA8EAE-BF5A-486C-A8C5-ECC9F3942E4B}">
                <a14:imgProps xmlns:a14="http://schemas.microsoft.com/office/drawing/2010/main">
                  <a14:imgLayer r:embed="rId20">
                    <a14:imgEffect>
                      <a14:saturation sat="0"/>
                    </a14:imgEffect>
                  </a14:imgLayer>
                </a14:imgProps>
              </a:ext>
            </a:extLst>
          </a:blip>
          <a:stretch>
            <a:fillRect/>
          </a:stretch>
        </p:blipFill>
        <p:spPr>
          <a:xfrm>
            <a:off x="1289067" y="2407123"/>
            <a:ext cx="1259926" cy="1161675"/>
          </a:xfrm>
          <a:prstGeom prst="roundRect">
            <a:avLst/>
          </a:prstGeom>
          <a:ln w="19050">
            <a:solidFill>
              <a:srgbClr val="EE1C25"/>
            </a:solidFill>
          </a:ln>
        </p:spPr>
      </p:pic>
      <p:pic>
        <p:nvPicPr>
          <p:cNvPr id="19" name="Picture 18">
            <a:hlinkClick r:id="rId21"/>
            <a:extLst>
              <a:ext uri="{FF2B5EF4-FFF2-40B4-BE49-F238E27FC236}">
                <a16:creationId xmlns:a16="http://schemas.microsoft.com/office/drawing/2014/main" id="{8240CD3F-70E5-6079-1EB4-FF33407F8DB1}"/>
              </a:ext>
            </a:extLst>
          </p:cNvPr>
          <p:cNvPicPr>
            <a:picLocks noChangeAspect="1"/>
          </p:cNvPicPr>
          <p:nvPr/>
        </p:nvPicPr>
        <p:blipFill rotWithShape="1">
          <a:blip r:embed="rId22">
            <a:extLst>
              <a:ext uri="{BEBA8EAE-BF5A-486C-A8C5-ECC9F3942E4B}">
                <a14:imgProps xmlns:a14="http://schemas.microsoft.com/office/drawing/2010/main">
                  <a14:imgLayer r:embed="rId23">
                    <a14:imgEffect>
                      <a14:saturation sat="0"/>
                    </a14:imgEffect>
                  </a14:imgLayer>
                </a14:imgProps>
              </a:ext>
            </a:extLst>
          </a:blip>
          <a:srcRect l="10040"/>
          <a:stretch/>
        </p:blipFill>
        <p:spPr>
          <a:xfrm>
            <a:off x="9827616" y="4530631"/>
            <a:ext cx="1359211" cy="1315112"/>
          </a:xfrm>
          <a:prstGeom prst="roundRect">
            <a:avLst/>
          </a:prstGeom>
          <a:ln w="19050">
            <a:solidFill>
              <a:srgbClr val="0095DA"/>
            </a:solidFill>
          </a:ln>
        </p:spPr>
      </p:pic>
      <p:sp>
        <p:nvSpPr>
          <p:cNvPr id="20" name="TextBox 19">
            <a:extLst>
              <a:ext uri="{FF2B5EF4-FFF2-40B4-BE49-F238E27FC236}">
                <a16:creationId xmlns:a16="http://schemas.microsoft.com/office/drawing/2014/main" id="{585E6527-3971-6CF6-9B23-86F2FB4D7B41}"/>
              </a:ext>
            </a:extLst>
          </p:cNvPr>
          <p:cNvSpPr txBox="1"/>
          <p:nvPr/>
        </p:nvSpPr>
        <p:spPr>
          <a:xfrm>
            <a:off x="9668609" y="3841157"/>
            <a:ext cx="1705134" cy="369332"/>
          </a:xfrm>
          <a:prstGeom prst="rect">
            <a:avLst/>
          </a:prstGeom>
          <a:noFill/>
        </p:spPr>
        <p:txBody>
          <a:bodyPr wrap="square">
            <a:spAutoFit/>
          </a:bodyPr>
          <a:lstStyle/>
          <a:p>
            <a:pPr algn="ctr"/>
            <a:r>
              <a:rPr lang="en-GB" b="1" i="0" dirty="0">
                <a:effectLst/>
                <a:latin typeface="Nobel Black" panose="02000603040000020004"/>
              </a:rPr>
              <a:t>Scene Hand</a:t>
            </a:r>
          </a:p>
        </p:txBody>
      </p:sp>
      <p:pic>
        <p:nvPicPr>
          <p:cNvPr id="25" name="Graphic 24" descr="Caret Up outline">
            <a:extLst>
              <a:ext uri="{FF2B5EF4-FFF2-40B4-BE49-F238E27FC236}">
                <a16:creationId xmlns:a16="http://schemas.microsoft.com/office/drawing/2014/main" id="{28476DF0-CC23-95FB-D544-824026B47F3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0800000">
            <a:off x="5638800" y="843071"/>
            <a:ext cx="914400" cy="914400"/>
          </a:xfrm>
          <a:prstGeom prst="rect">
            <a:avLst/>
          </a:prstGeom>
        </p:spPr>
      </p:pic>
    </p:spTree>
    <p:extLst>
      <p:ext uri="{BB962C8B-B14F-4D97-AF65-F5344CB8AC3E}">
        <p14:creationId xmlns:p14="http://schemas.microsoft.com/office/powerpoint/2010/main" val="380354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7083F7-E4B3-60F3-46D9-98D0D328FB62}"/>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28</a:t>
            </a:fld>
            <a:endParaRPr lang="en-US"/>
          </a:p>
        </p:txBody>
      </p:sp>
      <p:sp>
        <p:nvSpPr>
          <p:cNvPr id="7" name="TextBox 6">
            <a:extLst>
              <a:ext uri="{FF2B5EF4-FFF2-40B4-BE49-F238E27FC236}">
                <a16:creationId xmlns:a16="http://schemas.microsoft.com/office/drawing/2014/main" id="{F44D2D13-4C78-DB82-4CFC-0975BC3BC380}"/>
              </a:ext>
            </a:extLst>
          </p:cNvPr>
          <p:cNvSpPr txBox="1"/>
          <p:nvPr/>
        </p:nvSpPr>
        <p:spPr>
          <a:xfrm>
            <a:off x="9567590" y="3875282"/>
            <a:ext cx="2413014" cy="369332"/>
          </a:xfrm>
          <a:prstGeom prst="rect">
            <a:avLst/>
          </a:prstGeom>
          <a:noFill/>
        </p:spPr>
        <p:txBody>
          <a:bodyPr wrap="square" rtlCol="0">
            <a:spAutoFit/>
          </a:bodyPr>
          <a:lstStyle/>
          <a:p>
            <a:pPr algn="ctr"/>
            <a:r>
              <a:rPr lang="en-GB" b="1" dirty="0">
                <a:latin typeface="Nobel Black" panose="02000603040000020004"/>
              </a:rPr>
              <a:t>Locations Trainee</a:t>
            </a:r>
          </a:p>
        </p:txBody>
      </p:sp>
      <p:sp>
        <p:nvSpPr>
          <p:cNvPr id="11" name="TextBox 10">
            <a:extLst>
              <a:ext uri="{FF2B5EF4-FFF2-40B4-BE49-F238E27FC236}">
                <a16:creationId xmlns:a16="http://schemas.microsoft.com/office/drawing/2014/main" id="{48D7B68F-0E9F-8C22-E0D6-3BE740FFEAB5}"/>
              </a:ext>
            </a:extLst>
          </p:cNvPr>
          <p:cNvSpPr txBox="1"/>
          <p:nvPr/>
        </p:nvSpPr>
        <p:spPr>
          <a:xfrm>
            <a:off x="605863" y="1738876"/>
            <a:ext cx="1510350" cy="369332"/>
          </a:xfrm>
          <a:prstGeom prst="rect">
            <a:avLst/>
          </a:prstGeom>
          <a:noFill/>
        </p:spPr>
        <p:txBody>
          <a:bodyPr wrap="square" rtlCol="0">
            <a:spAutoFit/>
          </a:bodyPr>
          <a:lstStyle/>
          <a:p>
            <a:pPr algn="ctr"/>
            <a:r>
              <a:rPr lang="en-GB" b="1" dirty="0">
                <a:latin typeface="Nobel Black" panose="02000603040000020004"/>
              </a:rPr>
              <a:t>Cashier</a:t>
            </a:r>
          </a:p>
        </p:txBody>
      </p:sp>
      <p:sp>
        <p:nvSpPr>
          <p:cNvPr id="19" name="TextBox 18">
            <a:extLst>
              <a:ext uri="{FF2B5EF4-FFF2-40B4-BE49-F238E27FC236}">
                <a16:creationId xmlns:a16="http://schemas.microsoft.com/office/drawing/2014/main" id="{1D73F5DB-E11D-6899-41E4-DC2777DAE20A}"/>
              </a:ext>
            </a:extLst>
          </p:cNvPr>
          <p:cNvSpPr txBox="1"/>
          <p:nvPr/>
        </p:nvSpPr>
        <p:spPr>
          <a:xfrm>
            <a:off x="684422" y="3881341"/>
            <a:ext cx="1354730" cy="369332"/>
          </a:xfrm>
          <a:prstGeom prst="rect">
            <a:avLst/>
          </a:prstGeom>
          <a:noFill/>
        </p:spPr>
        <p:txBody>
          <a:bodyPr wrap="none" rtlCol="0">
            <a:spAutoFit/>
          </a:bodyPr>
          <a:lstStyle/>
          <a:p>
            <a:r>
              <a:rPr lang="en-GB" b="1" dirty="0">
                <a:latin typeface="Nobel Black" panose="02000603040000020004"/>
              </a:rPr>
              <a:t>Script Editor</a:t>
            </a:r>
          </a:p>
        </p:txBody>
      </p:sp>
      <p:pic>
        <p:nvPicPr>
          <p:cNvPr id="25" name="Picture 24">
            <a:hlinkClick r:id="rId2"/>
            <a:extLst>
              <a:ext uri="{FF2B5EF4-FFF2-40B4-BE49-F238E27FC236}">
                <a16:creationId xmlns:a16="http://schemas.microsoft.com/office/drawing/2014/main" id="{DD2BF0C8-F4F8-7A6B-B981-DF9D845C7CC0}"/>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04492" y="4542050"/>
            <a:ext cx="1283711" cy="1306232"/>
          </a:xfrm>
          <a:prstGeom prst="roundRect">
            <a:avLst/>
          </a:prstGeom>
          <a:ln w="19050">
            <a:solidFill>
              <a:srgbClr val="CF138C"/>
            </a:solidFill>
          </a:ln>
        </p:spPr>
      </p:pic>
      <p:pic>
        <p:nvPicPr>
          <p:cNvPr id="28" name="Picture 27">
            <a:hlinkClick r:id="rId5"/>
            <a:extLst>
              <a:ext uri="{FF2B5EF4-FFF2-40B4-BE49-F238E27FC236}">
                <a16:creationId xmlns:a16="http://schemas.microsoft.com/office/drawing/2014/main" id="{A2705961-2F8E-83C4-F363-F7660D245A6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6902" r="1230"/>
          <a:stretch/>
        </p:blipFill>
        <p:spPr>
          <a:xfrm>
            <a:off x="748393" y="2280462"/>
            <a:ext cx="1359518" cy="1322346"/>
          </a:xfrm>
          <a:prstGeom prst="roundRect">
            <a:avLst/>
          </a:prstGeom>
          <a:ln w="19050">
            <a:solidFill>
              <a:srgbClr val="CF138C"/>
            </a:solidFill>
          </a:ln>
        </p:spPr>
      </p:pic>
      <p:pic>
        <p:nvPicPr>
          <p:cNvPr id="34" name="Picture 33">
            <a:hlinkClick r:id="rId8"/>
            <a:extLst>
              <a:ext uri="{FF2B5EF4-FFF2-40B4-BE49-F238E27FC236}">
                <a16:creationId xmlns:a16="http://schemas.microsoft.com/office/drawing/2014/main" id="{598A8D8C-1292-E9DD-9D74-7BE495092C8D}"/>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9502" r="2823"/>
          <a:stretch/>
        </p:blipFill>
        <p:spPr>
          <a:xfrm>
            <a:off x="10104588" y="4524720"/>
            <a:ext cx="1341913" cy="1340891"/>
          </a:xfrm>
          <a:prstGeom prst="roundRect">
            <a:avLst/>
          </a:prstGeom>
          <a:ln w="19050">
            <a:solidFill>
              <a:srgbClr val="CF138C"/>
            </a:solidFill>
          </a:ln>
        </p:spPr>
      </p:pic>
      <p:sp>
        <p:nvSpPr>
          <p:cNvPr id="41" name="TextBox 40">
            <a:extLst>
              <a:ext uri="{FF2B5EF4-FFF2-40B4-BE49-F238E27FC236}">
                <a16:creationId xmlns:a16="http://schemas.microsoft.com/office/drawing/2014/main" id="{88C4CDD9-E079-9AA5-CC91-8F3613B7A4C2}"/>
              </a:ext>
            </a:extLst>
          </p:cNvPr>
          <p:cNvSpPr txBox="1"/>
          <p:nvPr/>
        </p:nvSpPr>
        <p:spPr>
          <a:xfrm>
            <a:off x="4999685" y="3798499"/>
            <a:ext cx="2190555" cy="646331"/>
          </a:xfrm>
          <a:prstGeom prst="rect">
            <a:avLst/>
          </a:prstGeom>
          <a:noFill/>
        </p:spPr>
        <p:txBody>
          <a:bodyPr wrap="square">
            <a:spAutoFit/>
          </a:bodyPr>
          <a:lstStyle/>
          <a:p>
            <a:pPr algn="ctr"/>
            <a:r>
              <a:rPr lang="en-GB" b="1" i="0" dirty="0">
                <a:effectLst/>
                <a:latin typeface="Nobel Black" panose="02000603040000020004"/>
              </a:rPr>
              <a:t>Trainee Broadcast Engineer</a:t>
            </a:r>
          </a:p>
        </p:txBody>
      </p:sp>
      <p:sp>
        <p:nvSpPr>
          <p:cNvPr id="43" name="TextBox 42">
            <a:extLst>
              <a:ext uri="{FF2B5EF4-FFF2-40B4-BE49-F238E27FC236}">
                <a16:creationId xmlns:a16="http://schemas.microsoft.com/office/drawing/2014/main" id="{9BD884F9-DCEA-4066-81DA-FA8A6769147F}"/>
              </a:ext>
            </a:extLst>
          </p:cNvPr>
          <p:cNvSpPr txBox="1"/>
          <p:nvPr/>
        </p:nvSpPr>
        <p:spPr>
          <a:xfrm>
            <a:off x="7281329" y="3895855"/>
            <a:ext cx="2295042" cy="369332"/>
          </a:xfrm>
          <a:prstGeom prst="rect">
            <a:avLst/>
          </a:prstGeom>
          <a:noFill/>
        </p:spPr>
        <p:txBody>
          <a:bodyPr wrap="square">
            <a:spAutoFit/>
          </a:bodyPr>
          <a:lstStyle/>
          <a:p>
            <a:pPr algn="ctr"/>
            <a:r>
              <a:rPr lang="en-GB" b="1" i="0" dirty="0">
                <a:effectLst/>
                <a:latin typeface="Nobel Black" panose="02000603040000020004"/>
              </a:rPr>
              <a:t>Environment Artist</a:t>
            </a:r>
          </a:p>
        </p:txBody>
      </p:sp>
      <p:pic>
        <p:nvPicPr>
          <p:cNvPr id="46" name="Picture 45">
            <a:hlinkClick r:id="rId11"/>
            <a:extLst>
              <a:ext uri="{FF2B5EF4-FFF2-40B4-BE49-F238E27FC236}">
                <a16:creationId xmlns:a16="http://schemas.microsoft.com/office/drawing/2014/main" id="{E15970B5-CBDF-EE02-778A-AA5547232E76}"/>
              </a:ext>
            </a:extLst>
          </p:cNvPr>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9761" t="1808" r="9577" b="2984"/>
          <a:stretch/>
        </p:blipFill>
        <p:spPr>
          <a:xfrm>
            <a:off x="10104588" y="2280532"/>
            <a:ext cx="1339019" cy="1287110"/>
          </a:xfrm>
          <a:prstGeom prst="roundRect">
            <a:avLst/>
          </a:prstGeom>
          <a:ln w="19050">
            <a:solidFill>
              <a:srgbClr val="CF138C"/>
            </a:solidFill>
          </a:ln>
        </p:spPr>
      </p:pic>
      <p:sp>
        <p:nvSpPr>
          <p:cNvPr id="47" name="TextBox 46">
            <a:extLst>
              <a:ext uri="{FF2B5EF4-FFF2-40B4-BE49-F238E27FC236}">
                <a16:creationId xmlns:a16="http://schemas.microsoft.com/office/drawing/2014/main" id="{5BAC66F6-73C2-DA43-780D-377ED862B0E4}"/>
              </a:ext>
            </a:extLst>
          </p:cNvPr>
          <p:cNvSpPr txBox="1"/>
          <p:nvPr/>
        </p:nvSpPr>
        <p:spPr>
          <a:xfrm>
            <a:off x="10001561" y="1793460"/>
            <a:ext cx="1442046" cy="369332"/>
          </a:xfrm>
          <a:prstGeom prst="rect">
            <a:avLst/>
          </a:prstGeom>
          <a:noFill/>
        </p:spPr>
        <p:txBody>
          <a:bodyPr wrap="square">
            <a:spAutoFit/>
          </a:bodyPr>
          <a:lstStyle/>
          <a:p>
            <a:pPr algn="ctr"/>
            <a:r>
              <a:rPr lang="en-GB" b="1" i="0" dirty="0">
                <a:effectLst/>
                <a:latin typeface="Nobel Black" panose="02000603040000020004"/>
              </a:rPr>
              <a:t>Archivist</a:t>
            </a:r>
          </a:p>
        </p:txBody>
      </p:sp>
      <p:pic>
        <p:nvPicPr>
          <p:cNvPr id="49" name="Picture 48">
            <a:extLst>
              <a:ext uri="{FF2B5EF4-FFF2-40B4-BE49-F238E27FC236}">
                <a16:creationId xmlns:a16="http://schemas.microsoft.com/office/drawing/2014/main" id="{608FDE2C-8CB0-5F77-A800-811502DBCEB3}"/>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3105062" y="2280532"/>
            <a:ext cx="1328471" cy="1322277"/>
          </a:xfrm>
          <a:prstGeom prst="roundRect">
            <a:avLst/>
          </a:prstGeom>
          <a:ln w="19050">
            <a:solidFill>
              <a:srgbClr val="CF138C"/>
            </a:solidFill>
          </a:ln>
        </p:spPr>
      </p:pic>
      <p:sp>
        <p:nvSpPr>
          <p:cNvPr id="50" name="TextBox 49">
            <a:extLst>
              <a:ext uri="{FF2B5EF4-FFF2-40B4-BE49-F238E27FC236}">
                <a16:creationId xmlns:a16="http://schemas.microsoft.com/office/drawing/2014/main" id="{C8B275E4-CEE2-B115-3F9B-6CD0D6992E77}"/>
              </a:ext>
            </a:extLst>
          </p:cNvPr>
          <p:cNvSpPr txBox="1"/>
          <p:nvPr/>
        </p:nvSpPr>
        <p:spPr>
          <a:xfrm>
            <a:off x="2605870" y="1793460"/>
            <a:ext cx="2389913" cy="369332"/>
          </a:xfrm>
          <a:prstGeom prst="rect">
            <a:avLst/>
          </a:prstGeom>
          <a:noFill/>
        </p:spPr>
        <p:txBody>
          <a:bodyPr wrap="square">
            <a:spAutoFit/>
          </a:bodyPr>
          <a:lstStyle/>
          <a:p>
            <a:pPr algn="ctr"/>
            <a:r>
              <a:rPr lang="en-GB" b="1" i="0" dirty="0">
                <a:effectLst/>
                <a:latin typeface="Nobel Black" panose="02000603040000020004"/>
              </a:rPr>
              <a:t>Marketing Assistant</a:t>
            </a:r>
          </a:p>
        </p:txBody>
      </p:sp>
      <p:pic>
        <p:nvPicPr>
          <p:cNvPr id="52" name="Picture 51">
            <a:hlinkClick r:id="rId16"/>
            <a:extLst>
              <a:ext uri="{FF2B5EF4-FFF2-40B4-BE49-F238E27FC236}">
                <a16:creationId xmlns:a16="http://schemas.microsoft.com/office/drawing/2014/main" id="{02C3D938-CE57-AC47-17B8-9934A06FCCE9}"/>
              </a:ext>
            </a:extLst>
          </p:cNvPr>
          <p:cNvPicPr>
            <a:picLocks noChangeAspect="1"/>
          </p:cNvPicPr>
          <p:nvPr/>
        </p:nvPicPr>
        <p:blipFill>
          <a:blip r:embed="rId17">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5388454" y="2268111"/>
            <a:ext cx="1340866" cy="1322277"/>
          </a:xfrm>
          <a:prstGeom prst="roundRect">
            <a:avLst/>
          </a:prstGeom>
          <a:ln w="19050">
            <a:solidFill>
              <a:srgbClr val="F7941D"/>
            </a:solidFill>
          </a:ln>
        </p:spPr>
      </p:pic>
      <p:sp>
        <p:nvSpPr>
          <p:cNvPr id="53" name="TextBox 52">
            <a:extLst>
              <a:ext uri="{FF2B5EF4-FFF2-40B4-BE49-F238E27FC236}">
                <a16:creationId xmlns:a16="http://schemas.microsoft.com/office/drawing/2014/main" id="{7AA6D990-50C2-6944-70EA-F1A8590AAA3C}"/>
              </a:ext>
            </a:extLst>
          </p:cNvPr>
          <p:cNvSpPr txBox="1"/>
          <p:nvPr/>
        </p:nvSpPr>
        <p:spPr>
          <a:xfrm>
            <a:off x="5282254" y="1793460"/>
            <a:ext cx="1553266" cy="369332"/>
          </a:xfrm>
          <a:prstGeom prst="rect">
            <a:avLst/>
          </a:prstGeom>
          <a:noFill/>
        </p:spPr>
        <p:txBody>
          <a:bodyPr wrap="square">
            <a:spAutoFit/>
          </a:bodyPr>
          <a:lstStyle/>
          <a:p>
            <a:pPr algn="ctr"/>
            <a:r>
              <a:rPr lang="en-GB" b="1" i="0" dirty="0">
                <a:effectLst/>
                <a:latin typeface="Nobel Black" panose="02000603040000020004"/>
              </a:rPr>
              <a:t>VFX Runner</a:t>
            </a:r>
          </a:p>
        </p:txBody>
      </p:sp>
      <p:pic>
        <p:nvPicPr>
          <p:cNvPr id="55" name="Picture 54">
            <a:hlinkClick r:id="rId19"/>
            <a:extLst>
              <a:ext uri="{FF2B5EF4-FFF2-40B4-BE49-F238E27FC236}">
                <a16:creationId xmlns:a16="http://schemas.microsoft.com/office/drawing/2014/main" id="{C4BA0471-C0DC-F570-D1CE-3FE13A30E46F}"/>
              </a:ext>
            </a:extLst>
          </p:cNvPr>
          <p:cNvPicPr>
            <a:picLocks noChangeAspect="1"/>
          </p:cNvPicPr>
          <p:nvPr/>
        </p:nvPicPr>
        <p:blipFill rotWithShape="1">
          <a:blip r:embed="rId20">
            <a:extLst>
              <a:ext uri="{BEBA8EAE-BF5A-486C-A8C5-ECC9F3942E4B}">
                <a14:imgProps xmlns:a14="http://schemas.microsoft.com/office/drawing/2010/main">
                  <a14:imgLayer r:embed="rId21">
                    <a14:imgEffect>
                      <a14:saturation sat="0"/>
                    </a14:imgEffect>
                  </a14:imgLayer>
                </a14:imgProps>
              </a:ext>
            </a:extLst>
          </a:blip>
          <a:srcRect l="11698" r="10684"/>
          <a:stretch/>
        </p:blipFill>
        <p:spPr>
          <a:xfrm>
            <a:off x="7696177" y="4524720"/>
            <a:ext cx="1381701" cy="1340892"/>
          </a:xfrm>
          <a:prstGeom prst="roundRect">
            <a:avLst/>
          </a:prstGeom>
          <a:ln w="19050">
            <a:solidFill>
              <a:srgbClr val="F7941D"/>
            </a:solidFill>
          </a:ln>
        </p:spPr>
      </p:pic>
      <p:grpSp>
        <p:nvGrpSpPr>
          <p:cNvPr id="69" name="Group 68">
            <a:extLst>
              <a:ext uri="{FF2B5EF4-FFF2-40B4-BE49-F238E27FC236}">
                <a16:creationId xmlns:a16="http://schemas.microsoft.com/office/drawing/2014/main" id="{522EF816-840A-276B-FD0E-F2697966F5AA}"/>
              </a:ext>
            </a:extLst>
          </p:cNvPr>
          <p:cNvGrpSpPr/>
          <p:nvPr/>
        </p:nvGrpSpPr>
        <p:grpSpPr>
          <a:xfrm>
            <a:off x="236488" y="422889"/>
            <a:ext cx="11661564" cy="408532"/>
            <a:chOff x="236488" y="422889"/>
            <a:chExt cx="11661564" cy="408532"/>
          </a:xfrm>
        </p:grpSpPr>
        <p:sp>
          <p:nvSpPr>
            <p:cNvPr id="4" name="TextBox 3">
              <a:extLst>
                <a:ext uri="{FF2B5EF4-FFF2-40B4-BE49-F238E27FC236}">
                  <a16:creationId xmlns:a16="http://schemas.microsoft.com/office/drawing/2014/main" id="{737BC558-DB7F-13A5-4475-134554BD15F1}"/>
                </a:ext>
              </a:extLst>
            </p:cNvPr>
            <p:cNvSpPr txBox="1"/>
            <p:nvPr/>
          </p:nvSpPr>
          <p:spPr>
            <a:xfrm>
              <a:off x="1038082" y="431311"/>
              <a:ext cx="3416710" cy="400110"/>
            </a:xfrm>
            <a:prstGeom prst="rect">
              <a:avLst/>
            </a:prstGeom>
            <a:noFill/>
          </p:spPr>
          <p:txBody>
            <a:bodyPr wrap="square">
              <a:spAutoFit/>
            </a:bodyPr>
            <a:lstStyle/>
            <a:p>
              <a:pPr lvl="0" algn="ctr"/>
              <a:r>
                <a:rPr lang="en-GB" sz="2000" b="1" dirty="0">
                  <a:solidFill>
                    <a:srgbClr val="00A39E"/>
                  </a:solidFill>
                  <a:effectLst/>
                  <a:latin typeface="Nobel Black"/>
                  <a:ea typeface="Times New Roman" panose="02020603050405020304" pitchFamily="18" charset="0"/>
                </a:rPr>
                <a:t>MATHS</a:t>
              </a:r>
              <a:endParaRPr lang="en-GB" sz="2000" b="1" dirty="0">
                <a:solidFill>
                  <a:srgbClr val="00A39E"/>
                </a:solidFill>
                <a:effectLst/>
                <a:latin typeface="Nobel Black"/>
                <a:ea typeface="Calibri" panose="020F0502020204030204" pitchFamily="34" charset="0"/>
              </a:endParaRPr>
            </a:p>
          </p:txBody>
        </p:sp>
        <p:sp>
          <p:nvSpPr>
            <p:cNvPr id="2" name="TextBox 1">
              <a:extLst>
                <a:ext uri="{FF2B5EF4-FFF2-40B4-BE49-F238E27FC236}">
                  <a16:creationId xmlns:a16="http://schemas.microsoft.com/office/drawing/2014/main" id="{E62B418F-2534-9252-700A-D78DDA4028BC}"/>
                </a:ext>
              </a:extLst>
            </p:cNvPr>
            <p:cNvSpPr txBox="1"/>
            <p:nvPr/>
          </p:nvSpPr>
          <p:spPr>
            <a:xfrm>
              <a:off x="236488" y="422889"/>
              <a:ext cx="1725387" cy="400110"/>
            </a:xfrm>
            <a:prstGeom prst="rect">
              <a:avLst/>
            </a:prstGeom>
            <a:noFill/>
          </p:spPr>
          <p:txBody>
            <a:bodyPr wrap="square">
              <a:spAutoFit/>
            </a:bodyPr>
            <a:lstStyle/>
            <a:p>
              <a:pPr lvl="0" algn="ctr"/>
              <a:r>
                <a:rPr lang="en-GB" sz="2000" b="1" dirty="0">
                  <a:solidFill>
                    <a:srgbClr val="00A39E"/>
                  </a:solidFill>
                  <a:effectLst/>
                  <a:latin typeface="Nobel Black"/>
                  <a:ea typeface="Times New Roman" panose="02020603050405020304" pitchFamily="18" charset="0"/>
                </a:rPr>
                <a:t>ENGLISH</a:t>
              </a:r>
              <a:endParaRPr lang="en-GB" sz="2000" b="1" dirty="0">
                <a:solidFill>
                  <a:srgbClr val="00A39E"/>
                </a:solidFill>
                <a:effectLst/>
                <a:latin typeface="Nobel Black"/>
                <a:ea typeface="Calibri" panose="020F0502020204030204" pitchFamily="34" charset="0"/>
              </a:endParaRPr>
            </a:p>
          </p:txBody>
        </p:sp>
        <p:sp>
          <p:nvSpPr>
            <p:cNvPr id="14" name="TextBox 13">
              <a:extLst>
                <a:ext uri="{FF2B5EF4-FFF2-40B4-BE49-F238E27FC236}">
                  <a16:creationId xmlns:a16="http://schemas.microsoft.com/office/drawing/2014/main" id="{056C4F87-03E7-DDCF-0C54-73EA73CF6C24}"/>
                </a:ext>
              </a:extLst>
            </p:cNvPr>
            <p:cNvSpPr txBox="1"/>
            <p:nvPr/>
          </p:nvSpPr>
          <p:spPr>
            <a:xfrm>
              <a:off x="10290452" y="422889"/>
              <a:ext cx="1607600" cy="400110"/>
            </a:xfrm>
            <a:prstGeom prst="rect">
              <a:avLst/>
            </a:prstGeom>
            <a:noFill/>
          </p:spPr>
          <p:txBody>
            <a:bodyPr wrap="square">
              <a:spAutoFit/>
            </a:bodyPr>
            <a:lstStyle/>
            <a:p>
              <a:pPr lvl="0" algn="ctr"/>
              <a:r>
                <a:rPr lang="en-GB" sz="2000" b="1" dirty="0">
                  <a:solidFill>
                    <a:srgbClr val="00A39E"/>
                  </a:solidFill>
                  <a:effectLst/>
                  <a:latin typeface="Nobel Black"/>
                  <a:ea typeface="Times New Roman" panose="02020603050405020304" pitchFamily="18" charset="0"/>
                </a:rPr>
                <a:t>GEOGRAPHY</a:t>
              </a:r>
              <a:endParaRPr lang="en-GB" sz="2000" b="1" dirty="0">
                <a:solidFill>
                  <a:srgbClr val="00A39E"/>
                </a:solidFill>
                <a:effectLst/>
                <a:latin typeface="Nobel Black"/>
                <a:ea typeface="Calibri" panose="020F0502020204030204" pitchFamily="34" charset="0"/>
              </a:endParaRPr>
            </a:p>
          </p:txBody>
        </p:sp>
        <p:sp>
          <p:nvSpPr>
            <p:cNvPr id="37" name="TextBox 36">
              <a:extLst>
                <a:ext uri="{FF2B5EF4-FFF2-40B4-BE49-F238E27FC236}">
                  <a16:creationId xmlns:a16="http://schemas.microsoft.com/office/drawing/2014/main" id="{9C9E7690-FCB9-9646-96F2-52101CA71E2C}"/>
                </a:ext>
              </a:extLst>
            </p:cNvPr>
            <p:cNvSpPr txBox="1"/>
            <p:nvPr/>
          </p:nvSpPr>
          <p:spPr>
            <a:xfrm>
              <a:off x="4058303" y="422889"/>
              <a:ext cx="1426950" cy="400110"/>
            </a:xfrm>
            <a:prstGeom prst="rect">
              <a:avLst/>
            </a:prstGeom>
            <a:noFill/>
          </p:spPr>
          <p:txBody>
            <a:bodyPr wrap="square">
              <a:spAutoFit/>
            </a:bodyPr>
            <a:lstStyle/>
            <a:p>
              <a:pPr lvl="0"/>
              <a:r>
                <a:rPr lang="en-GB" sz="2000" b="1" dirty="0">
                  <a:solidFill>
                    <a:srgbClr val="00A39E"/>
                  </a:solidFill>
                  <a:effectLst/>
                  <a:latin typeface="Nobel Black"/>
                  <a:ea typeface="Times New Roman" panose="02020603050405020304" pitchFamily="18" charset="0"/>
                </a:rPr>
                <a:t>BUSINESS</a:t>
              </a:r>
              <a:endParaRPr lang="en-GB" sz="2000" b="1" dirty="0">
                <a:solidFill>
                  <a:srgbClr val="00A39E"/>
                </a:solidFill>
                <a:effectLst/>
                <a:latin typeface="Nobel Black"/>
                <a:ea typeface="Calibri" panose="020F0502020204030204" pitchFamily="34" charset="0"/>
              </a:endParaRPr>
            </a:p>
          </p:txBody>
        </p:sp>
        <p:sp>
          <p:nvSpPr>
            <p:cNvPr id="38" name="TextBox 37">
              <a:extLst>
                <a:ext uri="{FF2B5EF4-FFF2-40B4-BE49-F238E27FC236}">
                  <a16:creationId xmlns:a16="http://schemas.microsoft.com/office/drawing/2014/main" id="{C1F4674C-410A-3557-A208-500FAB0BB9C0}"/>
                </a:ext>
              </a:extLst>
            </p:cNvPr>
            <p:cNvSpPr txBox="1"/>
            <p:nvPr/>
          </p:nvSpPr>
          <p:spPr>
            <a:xfrm>
              <a:off x="5780568" y="423790"/>
              <a:ext cx="2606967" cy="400110"/>
            </a:xfrm>
            <a:prstGeom prst="rect">
              <a:avLst/>
            </a:prstGeom>
            <a:noFill/>
          </p:spPr>
          <p:txBody>
            <a:bodyPr wrap="square">
              <a:spAutoFit/>
            </a:bodyPr>
            <a:lstStyle/>
            <a:p>
              <a:pPr lvl="0"/>
              <a:r>
                <a:rPr lang="en-GB" sz="2000" b="1" dirty="0">
                  <a:solidFill>
                    <a:srgbClr val="00A39E"/>
                  </a:solidFill>
                  <a:effectLst/>
                  <a:latin typeface="Nobel Black"/>
                  <a:ea typeface="Times New Roman" panose="02020603050405020304" pitchFamily="18" charset="0"/>
                </a:rPr>
                <a:t>COMPUTER SCIENCE</a:t>
              </a:r>
              <a:endParaRPr lang="en-GB" sz="2000" b="1" dirty="0">
                <a:solidFill>
                  <a:srgbClr val="00A39E"/>
                </a:solidFill>
                <a:effectLst/>
                <a:latin typeface="Nobel Black"/>
                <a:ea typeface="Calibri" panose="020F0502020204030204" pitchFamily="34" charset="0"/>
              </a:endParaRPr>
            </a:p>
          </p:txBody>
        </p:sp>
        <p:sp>
          <p:nvSpPr>
            <p:cNvPr id="56" name="TextBox 55">
              <a:extLst>
                <a:ext uri="{FF2B5EF4-FFF2-40B4-BE49-F238E27FC236}">
                  <a16:creationId xmlns:a16="http://schemas.microsoft.com/office/drawing/2014/main" id="{82744B60-E942-8401-5D59-006FA682917A}"/>
                </a:ext>
              </a:extLst>
            </p:cNvPr>
            <p:cNvSpPr txBox="1"/>
            <p:nvPr/>
          </p:nvSpPr>
          <p:spPr>
            <a:xfrm>
              <a:off x="8387536" y="422889"/>
              <a:ext cx="1607600" cy="400110"/>
            </a:xfrm>
            <a:prstGeom prst="rect">
              <a:avLst/>
            </a:prstGeom>
            <a:noFill/>
          </p:spPr>
          <p:txBody>
            <a:bodyPr wrap="square">
              <a:spAutoFit/>
            </a:bodyPr>
            <a:lstStyle/>
            <a:p>
              <a:pPr lvl="0" algn="ctr"/>
              <a:r>
                <a:rPr lang="en-GB" sz="2000" b="1" dirty="0">
                  <a:solidFill>
                    <a:srgbClr val="00A39E"/>
                  </a:solidFill>
                  <a:effectLst/>
                  <a:latin typeface="Nobel Black"/>
                  <a:ea typeface="Times New Roman" panose="02020603050405020304" pitchFamily="18" charset="0"/>
                </a:rPr>
                <a:t>HISTORY</a:t>
              </a:r>
              <a:endParaRPr lang="en-GB" sz="2000" b="1" dirty="0">
                <a:solidFill>
                  <a:srgbClr val="00A39E"/>
                </a:solidFill>
                <a:effectLst/>
                <a:latin typeface="Nobel Black"/>
                <a:ea typeface="Calibri" panose="020F0502020204030204" pitchFamily="34" charset="0"/>
              </a:endParaRPr>
            </a:p>
          </p:txBody>
        </p:sp>
      </p:grpSp>
      <p:pic>
        <p:nvPicPr>
          <p:cNvPr id="60" name="Picture 59">
            <a:hlinkClick r:id="rId22"/>
            <a:extLst>
              <a:ext uri="{FF2B5EF4-FFF2-40B4-BE49-F238E27FC236}">
                <a16:creationId xmlns:a16="http://schemas.microsoft.com/office/drawing/2014/main" id="{CD4ECD0C-4335-F9EC-A0A3-AC778E98259A}"/>
              </a:ext>
            </a:extLst>
          </p:cNvPr>
          <p:cNvPicPr>
            <a:picLocks noChangeAspect="1"/>
          </p:cNvPicPr>
          <p:nvPr/>
        </p:nvPicPr>
        <p:blipFill rotWithShape="1">
          <a:blip r:embed="rId23">
            <a:extLst>
              <a:ext uri="{BEBA8EAE-BF5A-486C-A8C5-ECC9F3942E4B}">
                <a14:imgProps xmlns:a14="http://schemas.microsoft.com/office/drawing/2010/main">
                  <a14:imgLayer r:embed="rId24">
                    <a14:imgEffect>
                      <a14:saturation sat="0"/>
                    </a14:imgEffect>
                  </a14:imgLayer>
                </a14:imgProps>
              </a:ext>
            </a:extLst>
          </a:blip>
          <a:srcRect l="4633" t="1293" r="4633" b="1293"/>
          <a:stretch/>
        </p:blipFill>
        <p:spPr>
          <a:xfrm>
            <a:off x="3105778" y="4551862"/>
            <a:ext cx="1272339" cy="1306232"/>
          </a:xfrm>
          <a:prstGeom prst="roundRect">
            <a:avLst/>
          </a:prstGeom>
          <a:ln w="19050">
            <a:solidFill>
              <a:srgbClr val="F7941D"/>
            </a:solidFill>
          </a:ln>
        </p:spPr>
      </p:pic>
      <p:sp>
        <p:nvSpPr>
          <p:cNvPr id="61" name="TextBox 60">
            <a:extLst>
              <a:ext uri="{FF2B5EF4-FFF2-40B4-BE49-F238E27FC236}">
                <a16:creationId xmlns:a16="http://schemas.microsoft.com/office/drawing/2014/main" id="{C55F607E-2CF5-0104-B6A9-D791D4D06A35}"/>
              </a:ext>
            </a:extLst>
          </p:cNvPr>
          <p:cNvSpPr txBox="1"/>
          <p:nvPr/>
        </p:nvSpPr>
        <p:spPr>
          <a:xfrm>
            <a:off x="2582182" y="3794105"/>
            <a:ext cx="2389914" cy="646331"/>
          </a:xfrm>
          <a:prstGeom prst="rect">
            <a:avLst/>
          </a:prstGeom>
          <a:noFill/>
        </p:spPr>
        <p:txBody>
          <a:bodyPr wrap="square">
            <a:spAutoFit/>
          </a:bodyPr>
          <a:lstStyle/>
          <a:p>
            <a:pPr algn="ctr"/>
            <a:r>
              <a:rPr lang="en-GB" b="1" i="0" dirty="0">
                <a:effectLst/>
                <a:latin typeface="Nobel Black" panose="02000603040000020004"/>
              </a:rPr>
              <a:t>Assistant Technical Director</a:t>
            </a:r>
          </a:p>
        </p:txBody>
      </p:sp>
      <p:pic>
        <p:nvPicPr>
          <p:cNvPr id="65" name="Picture 64">
            <a:hlinkClick r:id="rId25"/>
            <a:extLst>
              <a:ext uri="{FF2B5EF4-FFF2-40B4-BE49-F238E27FC236}">
                <a16:creationId xmlns:a16="http://schemas.microsoft.com/office/drawing/2014/main" id="{B99C808E-956D-07D1-E10C-B509BDAB074E}"/>
              </a:ext>
            </a:extLst>
          </p:cNvPr>
          <p:cNvPicPr>
            <a:picLocks noChangeAspect="1"/>
          </p:cNvPicPr>
          <p:nvPr/>
        </p:nvPicPr>
        <p:blipFill rotWithShape="1">
          <a:blip r:embed="rId26">
            <a:extLst>
              <a:ext uri="{BEBA8EAE-BF5A-486C-A8C5-ECC9F3942E4B}">
                <a14:imgProps xmlns:a14="http://schemas.microsoft.com/office/drawing/2010/main">
                  <a14:imgLayer r:embed="rId27">
                    <a14:imgEffect>
                      <a14:saturation sat="0"/>
                    </a14:imgEffect>
                  </a14:imgLayer>
                </a14:imgProps>
              </a:ext>
            </a:extLst>
          </a:blip>
          <a:srcRect l="3564" r="2660"/>
          <a:stretch/>
        </p:blipFill>
        <p:spPr>
          <a:xfrm>
            <a:off x="7754304" y="2265938"/>
            <a:ext cx="1328471" cy="1322277"/>
          </a:xfrm>
          <a:prstGeom prst="roundRect">
            <a:avLst/>
          </a:prstGeom>
          <a:ln w="19050">
            <a:solidFill>
              <a:srgbClr val="0055A6"/>
            </a:solidFill>
          </a:ln>
        </p:spPr>
      </p:pic>
      <p:sp>
        <p:nvSpPr>
          <p:cNvPr id="66" name="TextBox 65">
            <a:extLst>
              <a:ext uri="{FF2B5EF4-FFF2-40B4-BE49-F238E27FC236}">
                <a16:creationId xmlns:a16="http://schemas.microsoft.com/office/drawing/2014/main" id="{B314652E-405D-4E80-E35C-3B73C5AE2DAB}"/>
              </a:ext>
            </a:extLst>
          </p:cNvPr>
          <p:cNvSpPr txBox="1"/>
          <p:nvPr/>
        </p:nvSpPr>
        <p:spPr>
          <a:xfrm>
            <a:off x="7447988" y="1812168"/>
            <a:ext cx="1941105" cy="369332"/>
          </a:xfrm>
          <a:prstGeom prst="rect">
            <a:avLst/>
          </a:prstGeom>
          <a:noFill/>
        </p:spPr>
        <p:txBody>
          <a:bodyPr wrap="square">
            <a:spAutoFit/>
          </a:bodyPr>
          <a:lstStyle/>
          <a:p>
            <a:pPr algn="ctr"/>
            <a:r>
              <a:rPr lang="en-GB" b="1" i="0" dirty="0">
                <a:effectLst/>
                <a:latin typeface="Nobel Black" panose="02000603040000020004"/>
              </a:rPr>
              <a:t>Games Tester</a:t>
            </a:r>
          </a:p>
        </p:txBody>
      </p:sp>
      <p:pic>
        <p:nvPicPr>
          <p:cNvPr id="68" name="Picture 67">
            <a:extLst>
              <a:ext uri="{FF2B5EF4-FFF2-40B4-BE49-F238E27FC236}">
                <a16:creationId xmlns:a16="http://schemas.microsoft.com/office/drawing/2014/main" id="{7AB9704D-9555-949B-DC55-A9BEC0974F9A}"/>
              </a:ext>
            </a:extLst>
          </p:cNvPr>
          <p:cNvPicPr>
            <a:picLocks noChangeAspect="1"/>
          </p:cNvPicPr>
          <p:nvPr/>
        </p:nvPicPr>
        <p:blipFill>
          <a:blip r:embed="rId28">
            <a:extLst>
              <a:ext uri="{BEBA8EAE-BF5A-486C-A8C5-ECC9F3942E4B}">
                <a14:imgProps xmlns:a14="http://schemas.microsoft.com/office/drawing/2010/main">
                  <a14:imgLayer r:embed="rId29">
                    <a14:imgEffect>
                      <a14:saturation sat="0"/>
                    </a14:imgEffect>
                  </a14:imgLayer>
                </a14:imgProps>
              </a:ext>
            </a:extLst>
          </a:blip>
          <a:stretch>
            <a:fillRect/>
          </a:stretch>
        </p:blipFill>
        <p:spPr>
          <a:xfrm>
            <a:off x="5398706" y="4559380"/>
            <a:ext cx="1331563" cy="1306232"/>
          </a:xfrm>
          <a:prstGeom prst="roundRect">
            <a:avLst/>
          </a:prstGeom>
          <a:ln w="19050">
            <a:solidFill>
              <a:srgbClr val="0095DA"/>
            </a:solidFill>
          </a:ln>
        </p:spPr>
      </p:pic>
      <p:pic>
        <p:nvPicPr>
          <p:cNvPr id="70" name="Graphic 69" descr="Caret Up outline">
            <a:extLst>
              <a:ext uri="{FF2B5EF4-FFF2-40B4-BE49-F238E27FC236}">
                <a16:creationId xmlns:a16="http://schemas.microsoft.com/office/drawing/2014/main" id="{71989DD2-4793-ECDD-9884-A4CA361A6442}"/>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10800000">
            <a:off x="5637762" y="892440"/>
            <a:ext cx="914400" cy="914400"/>
          </a:xfrm>
          <a:prstGeom prst="rect">
            <a:avLst/>
          </a:prstGeom>
        </p:spPr>
      </p:pic>
    </p:spTree>
    <p:extLst>
      <p:ext uri="{BB962C8B-B14F-4D97-AF65-F5344CB8AC3E}">
        <p14:creationId xmlns:p14="http://schemas.microsoft.com/office/powerpoint/2010/main" val="183419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7083F7-E4B3-60F3-46D9-98D0D328FB62}"/>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29</a:t>
            </a:fld>
            <a:endParaRPr lang="en-US"/>
          </a:p>
        </p:txBody>
      </p:sp>
      <p:sp>
        <p:nvSpPr>
          <p:cNvPr id="5" name="TextBox 4">
            <a:extLst>
              <a:ext uri="{FF2B5EF4-FFF2-40B4-BE49-F238E27FC236}">
                <a16:creationId xmlns:a16="http://schemas.microsoft.com/office/drawing/2014/main" id="{B5BE89F6-C439-046B-B6DF-797BE2E86B30}"/>
              </a:ext>
            </a:extLst>
          </p:cNvPr>
          <p:cNvSpPr txBox="1"/>
          <p:nvPr/>
        </p:nvSpPr>
        <p:spPr>
          <a:xfrm>
            <a:off x="9947071" y="3787597"/>
            <a:ext cx="1666923" cy="369332"/>
          </a:xfrm>
          <a:prstGeom prst="rect">
            <a:avLst/>
          </a:prstGeom>
          <a:noFill/>
        </p:spPr>
        <p:txBody>
          <a:bodyPr wrap="square">
            <a:spAutoFit/>
          </a:bodyPr>
          <a:lstStyle/>
          <a:p>
            <a:pPr lvl="0"/>
            <a:r>
              <a:rPr lang="en-GB" b="1" dirty="0">
                <a:latin typeface="Nobel Black" panose="02000603040000020004"/>
                <a:ea typeface="Calibri" panose="020F0502020204030204" pitchFamily="34" charset="0"/>
              </a:rPr>
              <a:t>Floor Runner</a:t>
            </a:r>
            <a:endParaRPr lang="en-GB" sz="1800" b="1" dirty="0">
              <a:effectLst/>
              <a:latin typeface="Nobel Black" panose="02000603040000020004"/>
              <a:ea typeface="Calibri" panose="020F0502020204030204" pitchFamily="34" charset="0"/>
            </a:endParaRPr>
          </a:p>
        </p:txBody>
      </p:sp>
      <p:sp>
        <p:nvSpPr>
          <p:cNvPr id="7" name="TextBox 6">
            <a:extLst>
              <a:ext uri="{FF2B5EF4-FFF2-40B4-BE49-F238E27FC236}">
                <a16:creationId xmlns:a16="http://schemas.microsoft.com/office/drawing/2014/main" id="{3908FEF9-5F2F-61E2-24E5-552FFD1CCD68}"/>
              </a:ext>
            </a:extLst>
          </p:cNvPr>
          <p:cNvSpPr txBox="1"/>
          <p:nvPr/>
        </p:nvSpPr>
        <p:spPr>
          <a:xfrm>
            <a:off x="4865475" y="3833763"/>
            <a:ext cx="2392151" cy="646331"/>
          </a:xfrm>
          <a:prstGeom prst="rect">
            <a:avLst/>
          </a:prstGeom>
          <a:noFill/>
        </p:spPr>
        <p:txBody>
          <a:bodyPr wrap="square">
            <a:spAutoFit/>
          </a:bodyPr>
          <a:lstStyle/>
          <a:p>
            <a:pPr algn="ctr"/>
            <a:r>
              <a:rPr lang="en-GB" b="1" i="0" dirty="0">
                <a:effectLst/>
                <a:latin typeface="Nobel Black" panose="02000603040000020004"/>
              </a:rPr>
              <a:t>Post-Production </a:t>
            </a:r>
            <a:r>
              <a:rPr lang="en-GB" b="1" dirty="0">
                <a:latin typeface="Nobel Black" panose="02000603040000020004"/>
              </a:rPr>
              <a:t>Runner</a:t>
            </a:r>
            <a:endParaRPr lang="en-GB" b="1" i="0" dirty="0">
              <a:effectLst/>
              <a:latin typeface="Nobel Black" panose="02000603040000020004"/>
            </a:endParaRPr>
          </a:p>
        </p:txBody>
      </p:sp>
      <p:sp>
        <p:nvSpPr>
          <p:cNvPr id="11" name="TextBox 10">
            <a:extLst>
              <a:ext uri="{FF2B5EF4-FFF2-40B4-BE49-F238E27FC236}">
                <a16:creationId xmlns:a16="http://schemas.microsoft.com/office/drawing/2014/main" id="{93835CA0-201D-17A8-7FAF-ED448E8AB487}"/>
              </a:ext>
            </a:extLst>
          </p:cNvPr>
          <p:cNvSpPr txBox="1"/>
          <p:nvPr/>
        </p:nvSpPr>
        <p:spPr>
          <a:xfrm>
            <a:off x="575713" y="1680215"/>
            <a:ext cx="1648143" cy="369332"/>
          </a:xfrm>
          <a:prstGeom prst="rect">
            <a:avLst/>
          </a:prstGeom>
          <a:noFill/>
        </p:spPr>
        <p:txBody>
          <a:bodyPr wrap="square">
            <a:spAutoFit/>
          </a:bodyPr>
          <a:lstStyle/>
          <a:p>
            <a:pPr algn="ctr"/>
            <a:r>
              <a:rPr lang="en-GB" b="1" i="0" dirty="0">
                <a:effectLst/>
                <a:latin typeface="Nobel Black" panose="02000603040000020004"/>
              </a:rPr>
              <a:t>Grip Trainee</a:t>
            </a:r>
          </a:p>
        </p:txBody>
      </p:sp>
      <p:sp>
        <p:nvSpPr>
          <p:cNvPr id="16" name="TextBox 15">
            <a:extLst>
              <a:ext uri="{FF2B5EF4-FFF2-40B4-BE49-F238E27FC236}">
                <a16:creationId xmlns:a16="http://schemas.microsoft.com/office/drawing/2014/main" id="{BE2209CF-CA88-637B-15BC-BC6608531D2A}"/>
              </a:ext>
            </a:extLst>
          </p:cNvPr>
          <p:cNvSpPr txBox="1"/>
          <p:nvPr/>
        </p:nvSpPr>
        <p:spPr>
          <a:xfrm>
            <a:off x="2832893" y="3822957"/>
            <a:ext cx="1887929" cy="369332"/>
          </a:xfrm>
          <a:prstGeom prst="rect">
            <a:avLst/>
          </a:prstGeom>
          <a:noFill/>
        </p:spPr>
        <p:txBody>
          <a:bodyPr wrap="square">
            <a:spAutoFit/>
          </a:bodyPr>
          <a:lstStyle/>
          <a:p>
            <a:pPr algn="l"/>
            <a:r>
              <a:rPr lang="en-GB" b="1" i="0" dirty="0">
                <a:effectLst/>
                <a:latin typeface="Nobel Black" panose="02000603040000020004"/>
              </a:rPr>
              <a:t>Sound Assistant</a:t>
            </a:r>
          </a:p>
        </p:txBody>
      </p:sp>
      <p:sp>
        <p:nvSpPr>
          <p:cNvPr id="24" name="TextBox 23">
            <a:extLst>
              <a:ext uri="{FF2B5EF4-FFF2-40B4-BE49-F238E27FC236}">
                <a16:creationId xmlns:a16="http://schemas.microsoft.com/office/drawing/2014/main" id="{088B0BE7-5F7E-1782-F163-15F0E9B13400}"/>
              </a:ext>
            </a:extLst>
          </p:cNvPr>
          <p:cNvSpPr txBox="1"/>
          <p:nvPr/>
        </p:nvSpPr>
        <p:spPr>
          <a:xfrm>
            <a:off x="7242318" y="1677764"/>
            <a:ext cx="2481568" cy="369332"/>
          </a:xfrm>
          <a:prstGeom prst="rect">
            <a:avLst/>
          </a:prstGeom>
          <a:noFill/>
        </p:spPr>
        <p:txBody>
          <a:bodyPr wrap="square">
            <a:spAutoFit/>
          </a:bodyPr>
          <a:lstStyle/>
          <a:p>
            <a:pPr algn="l"/>
            <a:r>
              <a:rPr lang="en-GB" b="1" i="0" dirty="0">
                <a:effectLst/>
                <a:latin typeface="Nobel Black" panose="02000603040000020004"/>
              </a:rPr>
              <a:t>Production Assistant</a:t>
            </a:r>
          </a:p>
        </p:txBody>
      </p:sp>
      <p:pic>
        <p:nvPicPr>
          <p:cNvPr id="19" name="Picture 18">
            <a:hlinkClick r:id="rId2"/>
            <a:extLst>
              <a:ext uri="{FF2B5EF4-FFF2-40B4-BE49-F238E27FC236}">
                <a16:creationId xmlns:a16="http://schemas.microsoft.com/office/drawing/2014/main" id="{33433607-DDE6-C2EF-46FA-2BE8255BAC6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6589" r="3706"/>
          <a:stretch/>
        </p:blipFill>
        <p:spPr>
          <a:xfrm>
            <a:off x="10042410" y="4505356"/>
            <a:ext cx="1425138" cy="1352626"/>
          </a:xfrm>
          <a:prstGeom prst="roundRect">
            <a:avLst/>
          </a:prstGeom>
          <a:ln w="19050">
            <a:solidFill>
              <a:srgbClr val="CF138C"/>
            </a:solidFill>
          </a:ln>
        </p:spPr>
      </p:pic>
      <p:pic>
        <p:nvPicPr>
          <p:cNvPr id="23" name="Picture 22">
            <a:hlinkClick r:id="rId5"/>
            <a:extLst>
              <a:ext uri="{FF2B5EF4-FFF2-40B4-BE49-F238E27FC236}">
                <a16:creationId xmlns:a16="http://schemas.microsoft.com/office/drawing/2014/main" id="{B69A4445-4CDF-6676-C943-5A41B676E0C1}"/>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3148" r="3653"/>
          <a:stretch/>
        </p:blipFill>
        <p:spPr>
          <a:xfrm>
            <a:off x="7698248" y="2141967"/>
            <a:ext cx="1374027" cy="1344885"/>
          </a:xfrm>
          <a:prstGeom prst="roundRect">
            <a:avLst/>
          </a:prstGeom>
          <a:ln w="19050">
            <a:solidFill>
              <a:srgbClr val="CF138C"/>
            </a:solidFill>
          </a:ln>
        </p:spPr>
      </p:pic>
      <p:pic>
        <p:nvPicPr>
          <p:cNvPr id="35" name="Picture 34">
            <a:hlinkClick r:id="rId8"/>
            <a:extLst>
              <a:ext uri="{FF2B5EF4-FFF2-40B4-BE49-F238E27FC236}">
                <a16:creationId xmlns:a16="http://schemas.microsoft.com/office/drawing/2014/main" id="{B51C0437-76E0-5739-9524-3BACF4BCB1A2}"/>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t="1" b="1270"/>
          <a:stretch/>
        </p:blipFill>
        <p:spPr>
          <a:xfrm>
            <a:off x="707484" y="4529548"/>
            <a:ext cx="1381323" cy="1359297"/>
          </a:xfrm>
          <a:prstGeom prst="roundRect">
            <a:avLst/>
          </a:prstGeom>
          <a:ln w="19050">
            <a:solidFill>
              <a:srgbClr val="CF138C"/>
            </a:solidFill>
          </a:ln>
        </p:spPr>
      </p:pic>
      <p:grpSp>
        <p:nvGrpSpPr>
          <p:cNvPr id="70" name="Group 69">
            <a:extLst>
              <a:ext uri="{FF2B5EF4-FFF2-40B4-BE49-F238E27FC236}">
                <a16:creationId xmlns:a16="http://schemas.microsoft.com/office/drawing/2014/main" id="{FE667607-7F0F-098A-FD7D-7A23B5DA0C6D}"/>
              </a:ext>
            </a:extLst>
          </p:cNvPr>
          <p:cNvGrpSpPr/>
          <p:nvPr/>
        </p:nvGrpSpPr>
        <p:grpSpPr>
          <a:xfrm>
            <a:off x="210125" y="338021"/>
            <a:ext cx="11639032" cy="414556"/>
            <a:chOff x="210125" y="338021"/>
            <a:chExt cx="11639032" cy="414556"/>
          </a:xfrm>
        </p:grpSpPr>
        <p:sp>
          <p:nvSpPr>
            <p:cNvPr id="4" name="TextBox 3">
              <a:extLst>
                <a:ext uri="{FF2B5EF4-FFF2-40B4-BE49-F238E27FC236}">
                  <a16:creationId xmlns:a16="http://schemas.microsoft.com/office/drawing/2014/main" id="{CA3AFA96-11DD-D237-32A4-F7F9BBD92FE2}"/>
                </a:ext>
              </a:extLst>
            </p:cNvPr>
            <p:cNvSpPr txBox="1"/>
            <p:nvPr/>
          </p:nvSpPr>
          <p:spPr>
            <a:xfrm>
              <a:off x="3891021" y="352467"/>
              <a:ext cx="1305947" cy="400110"/>
            </a:xfrm>
            <a:prstGeom prst="rect">
              <a:avLst/>
            </a:prstGeom>
            <a:noFill/>
          </p:spPr>
          <p:txBody>
            <a:bodyPr wrap="square">
              <a:spAutoFit/>
            </a:bodyPr>
            <a:lstStyle/>
            <a:p>
              <a:pPr lvl="0"/>
              <a:r>
                <a:rPr lang="en-GB" sz="2000" b="1" dirty="0">
                  <a:solidFill>
                    <a:srgbClr val="00A39E"/>
                  </a:solidFill>
                  <a:effectLst/>
                  <a:latin typeface="Nobel Black" panose="02000603040000020004"/>
                  <a:ea typeface="Times New Roman" panose="02020603050405020304" pitchFamily="18" charset="0"/>
                </a:rPr>
                <a:t>MUSIC</a:t>
              </a:r>
              <a:endParaRPr lang="en-GB" sz="2000" b="1" dirty="0">
                <a:solidFill>
                  <a:srgbClr val="00A39E"/>
                </a:solidFill>
                <a:effectLst/>
                <a:latin typeface="Nobel Black" panose="02000603040000020004"/>
                <a:ea typeface="Calibri" panose="020F0502020204030204" pitchFamily="34" charset="0"/>
              </a:endParaRPr>
            </a:p>
          </p:txBody>
        </p:sp>
        <p:sp>
          <p:nvSpPr>
            <p:cNvPr id="10" name="TextBox 9">
              <a:extLst>
                <a:ext uri="{FF2B5EF4-FFF2-40B4-BE49-F238E27FC236}">
                  <a16:creationId xmlns:a16="http://schemas.microsoft.com/office/drawing/2014/main" id="{86DBDD6E-BD42-27AE-F811-61E4E5198432}"/>
                </a:ext>
              </a:extLst>
            </p:cNvPr>
            <p:cNvSpPr txBox="1"/>
            <p:nvPr/>
          </p:nvSpPr>
          <p:spPr>
            <a:xfrm>
              <a:off x="6807820" y="352467"/>
              <a:ext cx="1675282" cy="400110"/>
            </a:xfrm>
            <a:prstGeom prst="rect">
              <a:avLst/>
            </a:prstGeom>
            <a:noFill/>
          </p:spPr>
          <p:txBody>
            <a:bodyPr wrap="square">
              <a:spAutoFit/>
            </a:bodyPr>
            <a:lstStyle/>
            <a:p>
              <a:pPr lvl="0"/>
              <a:r>
                <a:rPr lang="en-GB" sz="2000" b="1" dirty="0">
                  <a:solidFill>
                    <a:srgbClr val="00A39E"/>
                  </a:solidFill>
                  <a:effectLst/>
                  <a:latin typeface="Nobel Black" panose="02000603040000020004"/>
                  <a:ea typeface="Times New Roman" panose="02020603050405020304" pitchFamily="18" charset="0"/>
                </a:rPr>
                <a:t>FILM/MEDIA</a:t>
              </a:r>
              <a:endParaRPr lang="en-GB" sz="2000" b="1" dirty="0">
                <a:solidFill>
                  <a:srgbClr val="00A39E"/>
                </a:solidFill>
                <a:effectLst/>
                <a:latin typeface="Nobel Black" panose="02000603040000020004"/>
                <a:ea typeface="Calibri" panose="020F0502020204030204" pitchFamily="34" charset="0"/>
              </a:endParaRPr>
            </a:p>
          </p:txBody>
        </p:sp>
        <p:sp>
          <p:nvSpPr>
            <p:cNvPr id="36" name="TextBox 35">
              <a:extLst>
                <a:ext uri="{FF2B5EF4-FFF2-40B4-BE49-F238E27FC236}">
                  <a16:creationId xmlns:a16="http://schemas.microsoft.com/office/drawing/2014/main" id="{9E396FBF-6097-CEE2-E50B-DE2E785CD5F0}"/>
                </a:ext>
              </a:extLst>
            </p:cNvPr>
            <p:cNvSpPr txBox="1"/>
            <p:nvPr/>
          </p:nvSpPr>
          <p:spPr>
            <a:xfrm>
              <a:off x="210125" y="338021"/>
              <a:ext cx="1902664" cy="400110"/>
            </a:xfrm>
            <a:prstGeom prst="rect">
              <a:avLst/>
            </a:prstGeom>
            <a:noFill/>
          </p:spPr>
          <p:txBody>
            <a:bodyPr wrap="square">
              <a:spAutoFit/>
            </a:bodyPr>
            <a:lstStyle/>
            <a:p>
              <a:pPr lvl="0" algn="ctr"/>
              <a:r>
                <a:rPr lang="en-GB" sz="2000" b="1" dirty="0">
                  <a:solidFill>
                    <a:srgbClr val="00A39E"/>
                  </a:solidFill>
                  <a:effectLst/>
                  <a:latin typeface="Nobel Black" panose="02000603040000020004"/>
                  <a:ea typeface="Times New Roman" panose="02020603050405020304" pitchFamily="18" charset="0"/>
                </a:rPr>
                <a:t>PHOTOGRAPHY</a:t>
              </a:r>
              <a:endParaRPr lang="en-GB" sz="2000" b="1" dirty="0">
                <a:solidFill>
                  <a:srgbClr val="00A39E"/>
                </a:solidFill>
                <a:effectLst/>
                <a:latin typeface="Nobel Black" panose="02000603040000020004"/>
                <a:ea typeface="Calibri" panose="020F0502020204030204" pitchFamily="34" charset="0"/>
              </a:endParaRPr>
            </a:p>
          </p:txBody>
        </p:sp>
        <p:sp>
          <p:nvSpPr>
            <p:cNvPr id="41" name="TextBox 40">
              <a:extLst>
                <a:ext uri="{FF2B5EF4-FFF2-40B4-BE49-F238E27FC236}">
                  <a16:creationId xmlns:a16="http://schemas.microsoft.com/office/drawing/2014/main" id="{E136184F-37AD-9B49-0C1E-51E507EB1FBA}"/>
                </a:ext>
              </a:extLst>
            </p:cNvPr>
            <p:cNvSpPr txBox="1"/>
            <p:nvPr/>
          </p:nvSpPr>
          <p:spPr>
            <a:xfrm>
              <a:off x="9405258" y="338021"/>
              <a:ext cx="2443899" cy="400110"/>
            </a:xfrm>
            <a:prstGeom prst="rect">
              <a:avLst/>
            </a:prstGeom>
            <a:noFill/>
          </p:spPr>
          <p:txBody>
            <a:bodyPr wrap="square">
              <a:spAutoFit/>
            </a:bodyPr>
            <a:lstStyle/>
            <a:p>
              <a:pPr lvl="0" algn="ctr"/>
              <a:r>
                <a:rPr lang="en-GB" sz="2000" b="1" dirty="0">
                  <a:solidFill>
                    <a:srgbClr val="00A39E"/>
                  </a:solidFill>
                  <a:effectLst/>
                  <a:latin typeface="Nobel Black" panose="02000603040000020004"/>
                  <a:ea typeface="Times New Roman" panose="02020603050405020304" pitchFamily="18" charset="0"/>
                </a:rPr>
                <a:t>PERFORMING ARTS</a:t>
              </a:r>
              <a:endParaRPr lang="en-GB" sz="2000" b="1" dirty="0">
                <a:solidFill>
                  <a:srgbClr val="00A39E"/>
                </a:solidFill>
                <a:effectLst/>
                <a:latin typeface="Nobel Black" panose="02000603040000020004"/>
                <a:ea typeface="Calibri" panose="020F0502020204030204" pitchFamily="34" charset="0"/>
              </a:endParaRPr>
            </a:p>
          </p:txBody>
        </p:sp>
      </p:grpSp>
      <p:sp>
        <p:nvSpPr>
          <p:cNvPr id="42" name="TextBox 41">
            <a:extLst>
              <a:ext uri="{FF2B5EF4-FFF2-40B4-BE49-F238E27FC236}">
                <a16:creationId xmlns:a16="http://schemas.microsoft.com/office/drawing/2014/main" id="{17FCFB8E-D390-9D98-7C53-586223BA8875}"/>
              </a:ext>
            </a:extLst>
          </p:cNvPr>
          <p:cNvSpPr txBox="1"/>
          <p:nvPr/>
        </p:nvSpPr>
        <p:spPr>
          <a:xfrm>
            <a:off x="9789476" y="1679527"/>
            <a:ext cx="1791003" cy="369332"/>
          </a:xfrm>
          <a:prstGeom prst="rect">
            <a:avLst/>
          </a:prstGeom>
          <a:noFill/>
        </p:spPr>
        <p:txBody>
          <a:bodyPr wrap="none" rtlCol="0">
            <a:spAutoFit/>
          </a:bodyPr>
          <a:lstStyle/>
          <a:p>
            <a:r>
              <a:rPr lang="en-GB" b="1" dirty="0">
                <a:latin typeface="Nobel Black" panose="02000603040000020004"/>
              </a:rPr>
              <a:t>Casting Assistant</a:t>
            </a:r>
          </a:p>
        </p:txBody>
      </p:sp>
      <p:pic>
        <p:nvPicPr>
          <p:cNvPr id="43" name="Picture 42">
            <a:hlinkClick r:id="rId11"/>
            <a:extLst>
              <a:ext uri="{FF2B5EF4-FFF2-40B4-BE49-F238E27FC236}">
                <a16:creationId xmlns:a16="http://schemas.microsoft.com/office/drawing/2014/main" id="{73EC76AA-B7AF-0DDE-2C38-59B1B3823C03}"/>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10093520" y="2159013"/>
            <a:ext cx="1374027" cy="1327839"/>
          </a:xfrm>
          <a:prstGeom prst="roundRect">
            <a:avLst/>
          </a:prstGeom>
          <a:ln w="19050">
            <a:solidFill>
              <a:srgbClr val="CF138C"/>
            </a:solidFill>
          </a:ln>
        </p:spPr>
      </p:pic>
      <p:pic>
        <p:nvPicPr>
          <p:cNvPr id="45" name="Picture 44">
            <a:hlinkClick r:id="rId14"/>
            <a:extLst>
              <a:ext uri="{FF2B5EF4-FFF2-40B4-BE49-F238E27FC236}">
                <a16:creationId xmlns:a16="http://schemas.microsoft.com/office/drawing/2014/main" id="{7044E593-AF1E-566B-8441-861DD47C45AB}"/>
              </a:ext>
            </a:extLst>
          </p:cNvPr>
          <p:cNvPicPr>
            <a:picLocks noChangeAspect="1"/>
          </p:cNvPicPr>
          <p:nvPr/>
        </p:nvPicPr>
        <p:blipFill rotWithShape="1">
          <a:blip r:embed="rId15">
            <a:extLst>
              <a:ext uri="{BEBA8EAE-BF5A-486C-A8C5-ECC9F3942E4B}">
                <a14:imgProps xmlns:a14="http://schemas.microsoft.com/office/drawing/2010/main">
                  <a14:imgLayer r:embed="rId16">
                    <a14:imgEffect>
                      <a14:saturation sat="0"/>
                    </a14:imgEffect>
                  </a14:imgLayer>
                </a14:imgProps>
              </a:ext>
            </a:extLst>
          </a:blip>
          <a:srcRect r="7835"/>
          <a:stretch/>
        </p:blipFill>
        <p:spPr>
          <a:xfrm>
            <a:off x="724453" y="2157325"/>
            <a:ext cx="1359211" cy="1341251"/>
          </a:xfrm>
          <a:prstGeom prst="roundRect">
            <a:avLst/>
          </a:prstGeom>
          <a:ln w="19050">
            <a:solidFill>
              <a:srgbClr val="CF138C"/>
            </a:solidFill>
          </a:ln>
        </p:spPr>
      </p:pic>
      <p:pic>
        <p:nvPicPr>
          <p:cNvPr id="47" name="Picture 46">
            <a:hlinkClick r:id="rId17"/>
            <a:extLst>
              <a:ext uri="{FF2B5EF4-FFF2-40B4-BE49-F238E27FC236}">
                <a16:creationId xmlns:a16="http://schemas.microsoft.com/office/drawing/2014/main" id="{3DBD6633-F5AE-F2CB-9D70-8A65D81768DB}"/>
              </a:ext>
            </a:extLst>
          </p:cNvPr>
          <p:cNvPicPr>
            <a:picLocks noChangeAspect="1"/>
          </p:cNvPicPr>
          <p:nvPr/>
        </p:nvPicPr>
        <p:blipFill rotWithShape="1">
          <a:blip r:embed="rId18">
            <a:extLst>
              <a:ext uri="{BEBA8EAE-BF5A-486C-A8C5-ECC9F3942E4B}">
                <a14:imgProps xmlns:a14="http://schemas.microsoft.com/office/drawing/2010/main">
                  <a14:imgLayer r:embed="rId19">
                    <a14:imgEffect>
                      <a14:saturation sat="0"/>
                    </a14:imgEffect>
                  </a14:imgLayer>
                </a14:imgProps>
              </a:ext>
            </a:extLst>
          </a:blip>
          <a:srcRect r="5905"/>
          <a:stretch/>
        </p:blipFill>
        <p:spPr>
          <a:xfrm>
            <a:off x="3132212" y="2141967"/>
            <a:ext cx="1281499" cy="1361928"/>
          </a:xfrm>
          <a:prstGeom prst="roundRect">
            <a:avLst/>
          </a:prstGeom>
          <a:ln w="19050">
            <a:solidFill>
              <a:srgbClr val="CF138C"/>
            </a:solidFill>
          </a:ln>
        </p:spPr>
      </p:pic>
      <p:sp>
        <p:nvSpPr>
          <p:cNvPr id="48" name="TextBox 47">
            <a:extLst>
              <a:ext uri="{FF2B5EF4-FFF2-40B4-BE49-F238E27FC236}">
                <a16:creationId xmlns:a16="http://schemas.microsoft.com/office/drawing/2014/main" id="{3E44A733-B4FD-0CD3-16A3-04CC30519E5F}"/>
              </a:ext>
            </a:extLst>
          </p:cNvPr>
          <p:cNvSpPr txBox="1"/>
          <p:nvPr/>
        </p:nvSpPr>
        <p:spPr>
          <a:xfrm>
            <a:off x="2832893" y="1711740"/>
            <a:ext cx="1887929" cy="369332"/>
          </a:xfrm>
          <a:prstGeom prst="rect">
            <a:avLst/>
          </a:prstGeom>
          <a:noFill/>
        </p:spPr>
        <p:txBody>
          <a:bodyPr wrap="square">
            <a:spAutoFit/>
          </a:bodyPr>
          <a:lstStyle/>
          <a:p>
            <a:pPr algn="ctr"/>
            <a:r>
              <a:rPr lang="en-GB" b="1" i="0" dirty="0">
                <a:effectLst/>
                <a:latin typeface="Nobel Black" panose="02000603040000020004"/>
              </a:rPr>
              <a:t>Lighting Trainee</a:t>
            </a:r>
          </a:p>
        </p:txBody>
      </p:sp>
      <p:pic>
        <p:nvPicPr>
          <p:cNvPr id="55" name="Picture 54">
            <a:hlinkClick r:id="rId20"/>
            <a:extLst>
              <a:ext uri="{FF2B5EF4-FFF2-40B4-BE49-F238E27FC236}">
                <a16:creationId xmlns:a16="http://schemas.microsoft.com/office/drawing/2014/main" id="{72EBE658-96D1-4A9E-A564-0AE0E1204AB6}"/>
              </a:ext>
            </a:extLst>
          </p:cNvPr>
          <p:cNvPicPr>
            <a:picLocks noChangeAspect="1"/>
          </p:cNvPicPr>
          <p:nvPr/>
        </p:nvPicPr>
        <p:blipFill>
          <a:blip r:embed="rId21">
            <a:extLst>
              <a:ext uri="{BEBA8EAE-BF5A-486C-A8C5-ECC9F3942E4B}">
                <a14:imgProps xmlns:a14="http://schemas.microsoft.com/office/drawing/2010/main">
                  <a14:imgLayer r:embed="rId22">
                    <a14:imgEffect>
                      <a14:saturation sat="0"/>
                    </a14:imgEffect>
                  </a14:imgLayer>
                </a14:imgProps>
              </a:ext>
            </a:extLst>
          </a:blip>
          <a:stretch>
            <a:fillRect/>
          </a:stretch>
        </p:blipFill>
        <p:spPr>
          <a:xfrm>
            <a:off x="5408430" y="4529548"/>
            <a:ext cx="1300297" cy="1328433"/>
          </a:xfrm>
          <a:prstGeom prst="roundRect">
            <a:avLst/>
          </a:prstGeom>
          <a:ln w="19050">
            <a:solidFill>
              <a:srgbClr val="CF138C"/>
            </a:solidFill>
          </a:ln>
        </p:spPr>
      </p:pic>
      <p:sp>
        <p:nvSpPr>
          <p:cNvPr id="58" name="TextBox 57">
            <a:extLst>
              <a:ext uri="{FF2B5EF4-FFF2-40B4-BE49-F238E27FC236}">
                <a16:creationId xmlns:a16="http://schemas.microsoft.com/office/drawing/2014/main" id="{314D54D0-6C3F-8114-AD1F-E4EF4639E74B}"/>
              </a:ext>
            </a:extLst>
          </p:cNvPr>
          <p:cNvSpPr txBox="1"/>
          <p:nvPr/>
        </p:nvSpPr>
        <p:spPr>
          <a:xfrm>
            <a:off x="455819" y="3793278"/>
            <a:ext cx="1887929" cy="369332"/>
          </a:xfrm>
          <a:prstGeom prst="rect">
            <a:avLst/>
          </a:prstGeom>
          <a:noFill/>
        </p:spPr>
        <p:txBody>
          <a:bodyPr wrap="square">
            <a:spAutoFit/>
          </a:bodyPr>
          <a:lstStyle/>
          <a:p>
            <a:pPr algn="ctr"/>
            <a:r>
              <a:rPr lang="en-GB" b="1" i="0" dirty="0">
                <a:effectLst/>
                <a:latin typeface="Nobel Black" panose="02000603040000020004"/>
              </a:rPr>
              <a:t>Camera Trainee</a:t>
            </a:r>
          </a:p>
        </p:txBody>
      </p:sp>
      <p:pic>
        <p:nvPicPr>
          <p:cNvPr id="62" name="Picture 61">
            <a:hlinkClick r:id="rId23"/>
            <a:extLst>
              <a:ext uri="{FF2B5EF4-FFF2-40B4-BE49-F238E27FC236}">
                <a16:creationId xmlns:a16="http://schemas.microsoft.com/office/drawing/2014/main" id="{8D1AAABC-C103-BFBC-AF94-072A181AC1ED}"/>
              </a:ext>
            </a:extLst>
          </p:cNvPr>
          <p:cNvPicPr>
            <a:picLocks noChangeAspect="1"/>
          </p:cNvPicPr>
          <p:nvPr/>
        </p:nvPicPr>
        <p:blipFill rotWithShape="1">
          <a:blip r:embed="rId24">
            <a:extLst>
              <a:ext uri="{BEBA8EAE-BF5A-486C-A8C5-ECC9F3942E4B}">
                <a14:imgProps xmlns:a14="http://schemas.microsoft.com/office/drawing/2010/main">
                  <a14:imgLayer r:embed="rId25">
                    <a14:imgEffect>
                      <a14:saturation sat="0"/>
                    </a14:imgEffect>
                  </a14:imgLayer>
                </a14:imgProps>
              </a:ext>
            </a:extLst>
          </a:blip>
          <a:srcRect l="5407"/>
          <a:stretch/>
        </p:blipFill>
        <p:spPr>
          <a:xfrm>
            <a:off x="7697019" y="4505355"/>
            <a:ext cx="1381682" cy="1338514"/>
          </a:xfrm>
          <a:prstGeom prst="roundRect">
            <a:avLst/>
          </a:prstGeom>
          <a:ln w="19050">
            <a:solidFill>
              <a:srgbClr val="EE1C25"/>
            </a:solidFill>
          </a:ln>
        </p:spPr>
      </p:pic>
      <p:sp>
        <p:nvSpPr>
          <p:cNvPr id="63" name="TextBox 62">
            <a:extLst>
              <a:ext uri="{FF2B5EF4-FFF2-40B4-BE49-F238E27FC236}">
                <a16:creationId xmlns:a16="http://schemas.microsoft.com/office/drawing/2014/main" id="{981DECE0-305E-4ABE-CC3B-3EEA4DFB73DA}"/>
              </a:ext>
            </a:extLst>
          </p:cNvPr>
          <p:cNvSpPr txBox="1"/>
          <p:nvPr/>
        </p:nvSpPr>
        <p:spPr>
          <a:xfrm>
            <a:off x="7530405" y="3806153"/>
            <a:ext cx="1702058" cy="646331"/>
          </a:xfrm>
          <a:prstGeom prst="rect">
            <a:avLst/>
          </a:prstGeom>
          <a:noFill/>
        </p:spPr>
        <p:txBody>
          <a:bodyPr wrap="square">
            <a:spAutoFit/>
          </a:bodyPr>
          <a:lstStyle/>
          <a:p>
            <a:pPr algn="ctr"/>
            <a:r>
              <a:rPr lang="en-GB" b="1" i="0" dirty="0">
                <a:effectLst/>
                <a:latin typeface="Nobel Black" panose="02000603040000020004"/>
              </a:rPr>
              <a:t>Animation Edit Assistant</a:t>
            </a:r>
          </a:p>
        </p:txBody>
      </p:sp>
      <p:pic>
        <p:nvPicPr>
          <p:cNvPr id="65" name="Picture 64">
            <a:hlinkClick r:id="rId26"/>
            <a:extLst>
              <a:ext uri="{FF2B5EF4-FFF2-40B4-BE49-F238E27FC236}">
                <a16:creationId xmlns:a16="http://schemas.microsoft.com/office/drawing/2014/main" id="{A5C0F281-83F6-A566-E0D2-2CDD2C9C0DA7}"/>
              </a:ext>
            </a:extLst>
          </p:cNvPr>
          <p:cNvPicPr>
            <a:picLocks noChangeAspect="1"/>
          </p:cNvPicPr>
          <p:nvPr/>
        </p:nvPicPr>
        <p:blipFill rotWithShape="1">
          <a:blip r:embed="rId27">
            <a:extLst>
              <a:ext uri="{BEBA8EAE-BF5A-486C-A8C5-ECC9F3942E4B}">
                <a14:imgProps xmlns:a14="http://schemas.microsoft.com/office/drawing/2010/main">
                  <a14:imgLayer r:embed="rId28">
                    <a14:imgEffect>
                      <a14:saturation sat="0"/>
                    </a14:imgEffect>
                  </a14:imgLayer>
                </a14:imgProps>
              </a:ext>
            </a:extLst>
          </a:blip>
          <a:srcRect l="12552" r="8990"/>
          <a:stretch/>
        </p:blipFill>
        <p:spPr>
          <a:xfrm>
            <a:off x="5420802" y="2130558"/>
            <a:ext cx="1281499" cy="1377250"/>
          </a:xfrm>
          <a:prstGeom prst="roundRect">
            <a:avLst/>
          </a:prstGeom>
          <a:ln w="19050">
            <a:solidFill>
              <a:srgbClr val="0095DA"/>
            </a:solidFill>
          </a:ln>
        </p:spPr>
      </p:pic>
      <p:sp>
        <p:nvSpPr>
          <p:cNvPr id="66" name="TextBox 65">
            <a:extLst>
              <a:ext uri="{FF2B5EF4-FFF2-40B4-BE49-F238E27FC236}">
                <a16:creationId xmlns:a16="http://schemas.microsoft.com/office/drawing/2014/main" id="{A3E70962-5011-4988-DD57-CE577F0E74D9}"/>
              </a:ext>
            </a:extLst>
          </p:cNvPr>
          <p:cNvSpPr txBox="1"/>
          <p:nvPr/>
        </p:nvSpPr>
        <p:spPr>
          <a:xfrm>
            <a:off x="5634896" y="1677764"/>
            <a:ext cx="1026561" cy="369332"/>
          </a:xfrm>
          <a:prstGeom prst="rect">
            <a:avLst/>
          </a:prstGeom>
          <a:noFill/>
        </p:spPr>
        <p:txBody>
          <a:bodyPr wrap="square">
            <a:spAutoFit/>
          </a:bodyPr>
          <a:lstStyle/>
          <a:p>
            <a:pPr lvl="0"/>
            <a:r>
              <a:rPr lang="en-GB" b="1" dirty="0">
                <a:latin typeface="Nobel Black" panose="02000603040000020004"/>
                <a:ea typeface="Calibri" panose="020F0502020204030204" pitchFamily="34" charset="0"/>
              </a:rPr>
              <a:t>Logger</a:t>
            </a:r>
            <a:endParaRPr lang="en-GB" sz="1800" b="1" dirty="0">
              <a:effectLst/>
              <a:latin typeface="Nobel Black" panose="02000603040000020004"/>
              <a:ea typeface="Calibri" panose="020F0502020204030204" pitchFamily="34" charset="0"/>
            </a:endParaRPr>
          </a:p>
        </p:txBody>
      </p:sp>
      <p:pic>
        <p:nvPicPr>
          <p:cNvPr id="68" name="Picture 67">
            <a:extLst>
              <a:ext uri="{FF2B5EF4-FFF2-40B4-BE49-F238E27FC236}">
                <a16:creationId xmlns:a16="http://schemas.microsoft.com/office/drawing/2014/main" id="{E81A177C-D61E-2CB8-0CC2-2F3A1958C36F}"/>
              </a:ext>
            </a:extLst>
          </p:cNvPr>
          <p:cNvPicPr>
            <a:picLocks noChangeAspect="1"/>
          </p:cNvPicPr>
          <p:nvPr/>
        </p:nvPicPr>
        <p:blipFill rotWithShape="1">
          <a:blip r:embed="rId29">
            <a:extLst>
              <a:ext uri="{BEBA8EAE-BF5A-486C-A8C5-ECC9F3942E4B}">
                <a14:imgProps xmlns:a14="http://schemas.microsoft.com/office/drawing/2010/main">
                  <a14:imgLayer r:embed="rId30">
                    <a14:imgEffect>
                      <a14:saturation sat="0"/>
                    </a14:imgEffect>
                  </a14:imgLayer>
                </a14:imgProps>
              </a:ext>
            </a:extLst>
          </a:blip>
          <a:srcRect l="7311" r="6749"/>
          <a:stretch/>
        </p:blipFill>
        <p:spPr>
          <a:xfrm>
            <a:off x="3119840" y="4550028"/>
            <a:ext cx="1300298" cy="1328433"/>
          </a:xfrm>
          <a:prstGeom prst="roundRect">
            <a:avLst/>
          </a:prstGeom>
          <a:ln w="19050">
            <a:solidFill>
              <a:srgbClr val="F7941D"/>
            </a:solidFill>
          </a:ln>
        </p:spPr>
      </p:pic>
      <p:pic>
        <p:nvPicPr>
          <p:cNvPr id="69" name="Graphic 68" descr="Caret Up outline">
            <a:extLst>
              <a:ext uri="{FF2B5EF4-FFF2-40B4-BE49-F238E27FC236}">
                <a16:creationId xmlns:a16="http://schemas.microsoft.com/office/drawing/2014/main" id="{968E74C2-3720-BC1A-69AB-6C1E9461241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10800000">
            <a:off x="5634896" y="699540"/>
            <a:ext cx="914400" cy="914400"/>
          </a:xfrm>
          <a:prstGeom prst="rect">
            <a:avLst/>
          </a:prstGeom>
        </p:spPr>
      </p:pic>
    </p:spTree>
    <p:extLst>
      <p:ext uri="{BB962C8B-B14F-4D97-AF65-F5344CB8AC3E}">
        <p14:creationId xmlns:p14="http://schemas.microsoft.com/office/powerpoint/2010/main" val="20883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9F16-3762-109B-C4CB-851F5BA7675C}"/>
              </a:ext>
            </a:extLst>
          </p:cNvPr>
          <p:cNvSpPr>
            <a:spLocks noGrp="1"/>
          </p:cNvSpPr>
          <p:nvPr>
            <p:ph type="title"/>
          </p:nvPr>
        </p:nvSpPr>
        <p:spPr>
          <a:xfrm>
            <a:off x="1655021" y="2189850"/>
            <a:ext cx="8881958" cy="2478299"/>
          </a:xfrm>
          <a:ln>
            <a:noFill/>
          </a:ln>
          <a:effectLst/>
        </p:spPr>
        <p:txBody>
          <a:bodyPr>
            <a:noAutofit/>
          </a:bodyPr>
          <a:lstStyle/>
          <a:p>
            <a:r>
              <a:rPr lang="en-GB" sz="9600" b="1" dirty="0">
                <a:ln w="38100">
                  <a:solidFill>
                    <a:srgbClr val="00807B"/>
                  </a:solidFill>
                  <a:prstDash val="solid"/>
                </a:ln>
                <a:solidFill>
                  <a:schemeClr val="tx1">
                    <a:lumMod val="75000"/>
                    <a:lumOff val="25000"/>
                  </a:schemeClr>
                </a:solidFill>
                <a:effectLst>
                  <a:innerShdw blurRad="63500" dist="50800" dir="18900000">
                    <a:prstClr val="black">
                      <a:alpha val="50000"/>
                    </a:prstClr>
                  </a:innerShdw>
                </a:effectLst>
                <a:latin typeface="Montserrat Black" panose="00000A00000000000000" pitchFamily="2" charset="0"/>
                <a:ea typeface="ADLaM Display" panose="020F0502020204030204" pitchFamily="2" charset="0"/>
                <a:cs typeface="ADLaM Display" panose="020F0502020204030204" pitchFamily="2" charset="0"/>
              </a:rPr>
              <a:t>WHERE DO THEY WORK?</a:t>
            </a:r>
          </a:p>
        </p:txBody>
      </p:sp>
      <p:sp>
        <p:nvSpPr>
          <p:cNvPr id="3" name="Star: 5 Points 2">
            <a:extLst>
              <a:ext uri="{FF2B5EF4-FFF2-40B4-BE49-F238E27FC236}">
                <a16:creationId xmlns:a16="http://schemas.microsoft.com/office/drawing/2014/main" id="{F4BA53DA-48E5-FF56-6BCA-EFDB7DDDA4A3}"/>
              </a:ext>
            </a:extLst>
          </p:cNvPr>
          <p:cNvSpPr/>
          <p:nvPr/>
        </p:nvSpPr>
        <p:spPr>
          <a:xfrm rot="1240356">
            <a:off x="10184296" y="649358"/>
            <a:ext cx="1119809" cy="1013791"/>
          </a:xfrm>
          <a:prstGeom prst="star5">
            <a:avLst/>
          </a:prstGeom>
          <a:solidFill>
            <a:srgbClr val="00A39E"/>
          </a:solidFill>
          <a:ln>
            <a:solidFill>
              <a:srgbClr val="2F223A"/>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29CBC7D5-0619-F932-FFFD-A71CB020EC02}"/>
              </a:ext>
            </a:extLst>
          </p:cNvPr>
          <p:cNvSpPr/>
          <p:nvPr/>
        </p:nvSpPr>
        <p:spPr>
          <a:xfrm rot="1240356">
            <a:off x="1523999" y="311233"/>
            <a:ext cx="1119809" cy="1013791"/>
          </a:xfrm>
          <a:prstGeom prst="star5">
            <a:avLst/>
          </a:prstGeom>
          <a:solidFill>
            <a:srgbClr val="00A39E"/>
          </a:solidFill>
          <a:ln>
            <a:solidFill>
              <a:srgbClr val="2F223A"/>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342095DE-DB6A-11A8-28C6-56B4967F6421}"/>
              </a:ext>
            </a:extLst>
          </p:cNvPr>
          <p:cNvSpPr/>
          <p:nvPr/>
        </p:nvSpPr>
        <p:spPr>
          <a:xfrm rot="1240356">
            <a:off x="762000" y="4161254"/>
            <a:ext cx="1119809" cy="1013791"/>
          </a:xfrm>
          <a:prstGeom prst="star5">
            <a:avLst/>
          </a:prstGeom>
          <a:solidFill>
            <a:srgbClr val="00A39E"/>
          </a:solidFill>
          <a:ln>
            <a:solidFill>
              <a:srgbClr val="2F223A"/>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3C9A558B-27BB-9126-75BD-BB37FE06BF81}"/>
              </a:ext>
            </a:extLst>
          </p:cNvPr>
          <p:cNvSpPr/>
          <p:nvPr/>
        </p:nvSpPr>
        <p:spPr>
          <a:xfrm rot="1240356">
            <a:off x="10588486" y="4923184"/>
            <a:ext cx="1119809" cy="1013791"/>
          </a:xfrm>
          <a:prstGeom prst="star5">
            <a:avLst/>
          </a:prstGeom>
          <a:solidFill>
            <a:srgbClr val="00A39E"/>
          </a:solidFill>
          <a:ln>
            <a:solidFill>
              <a:srgbClr val="2F223A"/>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59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90"/>
                                          </p:val>
                                        </p:tav>
                                        <p:tav tm="100000">
                                          <p:val>
                                            <p:fltVal val="0"/>
                                          </p:val>
                                        </p:tav>
                                      </p:tavLst>
                                    </p:anim>
                                    <p:animEffect transition="in" filter="fade">
                                      <p:cBhvr>
                                        <p:cTn id="17" dur="5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90"/>
                                          </p:val>
                                        </p:tav>
                                        <p:tav tm="100000">
                                          <p:val>
                                            <p:fltVal val="0"/>
                                          </p:val>
                                        </p:tav>
                                      </p:tavLst>
                                    </p:anim>
                                    <p:animEffect transition="in" filter="fade">
                                      <p:cBhvr>
                                        <p:cTn id="31" dur="500"/>
                                        <p:tgtEl>
                                          <p:spTgt spid="3"/>
                                        </p:tgtEl>
                                      </p:cBhvr>
                                    </p:animEffect>
                                  </p:childTnLst>
                                </p:cTn>
                              </p:par>
                            </p:childTnLst>
                          </p:cTn>
                        </p:par>
                        <p:par>
                          <p:cTn id="32" fill="hold">
                            <p:stCondLst>
                              <p:cond delay="300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BB2C-A5FE-7353-3462-45A08CA40E66}"/>
              </a:ext>
            </a:extLst>
          </p:cNvPr>
          <p:cNvSpPr>
            <a:spLocks noGrp="1"/>
          </p:cNvSpPr>
          <p:nvPr>
            <p:ph type="title"/>
          </p:nvPr>
        </p:nvSpPr>
        <p:spPr>
          <a:xfrm>
            <a:off x="333375" y="132824"/>
            <a:ext cx="5469036" cy="952874"/>
          </a:xfrm>
        </p:spPr>
        <p:txBody>
          <a:bodyPr>
            <a:normAutofit/>
          </a:bodyPr>
          <a:lstStyle/>
          <a:p>
            <a:r>
              <a:rPr lang="en-GB" dirty="0"/>
              <a:t>SKILLS REQUIRED</a:t>
            </a:r>
          </a:p>
        </p:txBody>
      </p:sp>
      <p:sp>
        <p:nvSpPr>
          <p:cNvPr id="3" name="Slide Number Placeholder 2">
            <a:extLst>
              <a:ext uri="{FF2B5EF4-FFF2-40B4-BE49-F238E27FC236}">
                <a16:creationId xmlns:a16="http://schemas.microsoft.com/office/drawing/2014/main" id="{57963280-19BF-1849-DB82-F2946E60F4B7}"/>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30</a:t>
            </a:fld>
            <a:endParaRPr lang="en-US"/>
          </a:p>
        </p:txBody>
      </p:sp>
      <p:sp>
        <p:nvSpPr>
          <p:cNvPr id="5" name="TextBox 4">
            <a:extLst>
              <a:ext uri="{FF2B5EF4-FFF2-40B4-BE49-F238E27FC236}">
                <a16:creationId xmlns:a16="http://schemas.microsoft.com/office/drawing/2014/main" id="{DB6F11E8-ABB5-9B5D-09B8-66A6DBCFACDC}"/>
              </a:ext>
            </a:extLst>
          </p:cNvPr>
          <p:cNvSpPr txBox="1"/>
          <p:nvPr/>
        </p:nvSpPr>
        <p:spPr>
          <a:xfrm>
            <a:off x="2416451" y="860920"/>
            <a:ext cx="9500111" cy="5122941"/>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GB" sz="2000" b="1" i="0" dirty="0">
                <a:effectLst/>
                <a:latin typeface="Nobel Black" panose="02000603040000020004"/>
              </a:rPr>
              <a:t>Communication: </a:t>
            </a:r>
            <a:r>
              <a:rPr lang="en-GB" sz="2000" b="0" i="0" dirty="0">
                <a:effectLst/>
                <a:latin typeface="Nobel Black" panose="02000603040000020004"/>
              </a:rPr>
              <a:t>interpreting other’s requirements and communicating requirements to departments and colleagues</a:t>
            </a:r>
          </a:p>
          <a:p>
            <a:pPr marL="342900" indent="-342900" algn="l">
              <a:lnSpc>
                <a:spcPct val="150000"/>
              </a:lnSpc>
              <a:buFont typeface="Arial" panose="020B0604020202020204" pitchFamily="34" charset="0"/>
              <a:buChar char="•"/>
            </a:pPr>
            <a:r>
              <a:rPr lang="en-GB" sz="2000" b="1" i="0" dirty="0">
                <a:effectLst/>
                <a:latin typeface="Nobel Black" panose="02000603040000020004"/>
              </a:rPr>
              <a:t>Team-working: </a:t>
            </a:r>
            <a:r>
              <a:rPr lang="en-GB" sz="2000" b="0" i="0" dirty="0">
                <a:effectLst/>
                <a:latin typeface="Nobel Black" panose="02000603040000020004"/>
              </a:rPr>
              <a:t>collaboration within own and with other departments</a:t>
            </a:r>
          </a:p>
          <a:p>
            <a:pPr marL="342900" indent="-342900" algn="l">
              <a:lnSpc>
                <a:spcPct val="150000"/>
              </a:lnSpc>
              <a:buFont typeface="Arial" panose="020B0604020202020204" pitchFamily="34" charset="0"/>
              <a:buChar char="•"/>
            </a:pPr>
            <a:r>
              <a:rPr lang="en-GB" sz="2000" b="1" i="0" dirty="0">
                <a:effectLst/>
                <a:latin typeface="Nobel Black" panose="02000603040000020004"/>
              </a:rPr>
              <a:t>Set etiquette: </a:t>
            </a:r>
            <a:r>
              <a:rPr lang="en-GB" sz="2000" b="0" i="0" dirty="0">
                <a:effectLst/>
                <a:latin typeface="Nobel Black" panose="02000603040000020004"/>
              </a:rPr>
              <a:t>the roles and responsibilities within production teams and the etiquette to follow</a:t>
            </a:r>
          </a:p>
          <a:p>
            <a:pPr marL="342900" indent="-342900" algn="l">
              <a:lnSpc>
                <a:spcPct val="150000"/>
              </a:lnSpc>
              <a:buFont typeface="Arial" panose="020B0604020202020204" pitchFamily="34" charset="0"/>
              <a:buChar char="•"/>
            </a:pPr>
            <a:r>
              <a:rPr lang="en-GB" sz="2000" b="1" i="0" dirty="0">
                <a:effectLst/>
                <a:latin typeface="Nobel Black" panose="02000603040000020004"/>
              </a:rPr>
              <a:t>Problem-solving: </a:t>
            </a:r>
            <a:r>
              <a:rPr lang="en-GB" sz="2000" b="0" i="0" dirty="0">
                <a:effectLst/>
                <a:latin typeface="Nobel Black" panose="02000603040000020004"/>
              </a:rPr>
              <a:t>contingency planning and resolving issues with locations so that productions remain on schedule</a:t>
            </a:r>
          </a:p>
          <a:p>
            <a:pPr marL="342900" indent="-342900" algn="l">
              <a:lnSpc>
                <a:spcPct val="150000"/>
              </a:lnSpc>
              <a:buFont typeface="Arial" panose="020B0604020202020204" pitchFamily="34" charset="0"/>
              <a:buChar char="•"/>
            </a:pPr>
            <a:r>
              <a:rPr lang="en-GB" sz="2000" b="1" i="0" dirty="0">
                <a:effectLst/>
                <a:latin typeface="Nobel Black" panose="02000603040000020004"/>
              </a:rPr>
              <a:t>Planning: </a:t>
            </a:r>
            <a:r>
              <a:rPr lang="en-GB" sz="2000" b="0" i="0" dirty="0">
                <a:effectLst/>
                <a:latin typeface="Nobel Black" panose="02000603040000020004"/>
              </a:rPr>
              <a:t>assisting with planning practical requirements for transport, catering, cast and crew to meet production needs</a:t>
            </a:r>
          </a:p>
          <a:p>
            <a:pPr marL="342900" indent="-342900" algn="l">
              <a:lnSpc>
                <a:spcPct val="150000"/>
              </a:lnSpc>
              <a:buFont typeface="Arial" panose="020B0604020202020204" pitchFamily="34" charset="0"/>
              <a:buChar char="•"/>
            </a:pPr>
            <a:r>
              <a:rPr lang="en-GB" sz="2000" b="1" i="0" dirty="0">
                <a:effectLst/>
                <a:latin typeface="Nobel Black" panose="02000603040000020004"/>
              </a:rPr>
              <a:t>Financial skills: </a:t>
            </a:r>
            <a:r>
              <a:rPr lang="en-GB" sz="2000" b="0" i="0" dirty="0">
                <a:effectLst/>
                <a:latin typeface="Nobel Black" panose="02000603040000020004"/>
              </a:rPr>
              <a:t>budget monitoring</a:t>
            </a:r>
            <a:endParaRPr lang="en-GB" sz="2000" dirty="0">
              <a:latin typeface="Nobel Black" panose="02000603040000020004"/>
            </a:endParaRPr>
          </a:p>
          <a:p>
            <a:pPr marL="342900" indent="-342900" algn="l">
              <a:lnSpc>
                <a:spcPct val="150000"/>
              </a:lnSpc>
              <a:buFont typeface="Arial" panose="020B0604020202020204" pitchFamily="34" charset="0"/>
              <a:buChar char="•"/>
            </a:pPr>
            <a:r>
              <a:rPr lang="en-GB" sz="2000" b="1" i="0" dirty="0">
                <a:effectLst/>
                <a:latin typeface="Nobel Black" panose="02000603040000020004"/>
              </a:rPr>
              <a:t>Specialist skills: </a:t>
            </a:r>
            <a:r>
              <a:rPr lang="en-GB" sz="2000" b="0" i="0" dirty="0">
                <a:effectLst/>
                <a:latin typeface="Nobel Black" panose="02000603040000020004"/>
              </a:rPr>
              <a:t>Art dept, costume, hair and makeup, editing, etc.</a:t>
            </a:r>
          </a:p>
        </p:txBody>
      </p:sp>
      <p:pic>
        <p:nvPicPr>
          <p:cNvPr id="7" name="Graphic 6" descr="Marketing outline">
            <a:extLst>
              <a:ext uri="{FF2B5EF4-FFF2-40B4-BE49-F238E27FC236}">
                <a16:creationId xmlns:a16="http://schemas.microsoft.com/office/drawing/2014/main" id="{22792C08-F2E7-071A-842A-6C9646C11A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4913" y="1085698"/>
            <a:ext cx="914400" cy="914400"/>
          </a:xfrm>
          <a:prstGeom prst="rect">
            <a:avLst/>
          </a:prstGeom>
        </p:spPr>
      </p:pic>
      <p:pic>
        <p:nvPicPr>
          <p:cNvPr id="11" name="Graphic 10" descr="Cheers outline">
            <a:extLst>
              <a:ext uri="{FF2B5EF4-FFF2-40B4-BE49-F238E27FC236}">
                <a16:creationId xmlns:a16="http://schemas.microsoft.com/office/drawing/2014/main" id="{7EAE09A1-622D-645A-8FCB-869FA28415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513" y="1871612"/>
            <a:ext cx="914400" cy="914400"/>
          </a:xfrm>
          <a:prstGeom prst="rect">
            <a:avLst/>
          </a:prstGeom>
        </p:spPr>
      </p:pic>
      <p:pic>
        <p:nvPicPr>
          <p:cNvPr id="13" name="Graphic 12" descr="Clipboard Mixed outline">
            <a:extLst>
              <a:ext uri="{FF2B5EF4-FFF2-40B4-BE49-F238E27FC236}">
                <a16:creationId xmlns:a16="http://schemas.microsoft.com/office/drawing/2014/main" id="{195314EB-43B6-2DFC-D897-A39D1A179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4913" y="4274777"/>
            <a:ext cx="914400" cy="914400"/>
          </a:xfrm>
          <a:prstGeom prst="rect">
            <a:avLst/>
          </a:prstGeom>
        </p:spPr>
      </p:pic>
      <p:pic>
        <p:nvPicPr>
          <p:cNvPr id="15" name="Graphic 14" descr="Clock outline">
            <a:extLst>
              <a:ext uri="{FF2B5EF4-FFF2-40B4-BE49-F238E27FC236}">
                <a16:creationId xmlns:a16="http://schemas.microsoft.com/office/drawing/2014/main" id="{BF4DB266-E778-9284-6564-9C2787808C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2940" y="2622005"/>
            <a:ext cx="914400" cy="914400"/>
          </a:xfrm>
          <a:prstGeom prst="rect">
            <a:avLst/>
          </a:prstGeom>
        </p:spPr>
      </p:pic>
      <p:pic>
        <p:nvPicPr>
          <p:cNvPr id="17" name="Graphic 16" descr="Coins outline">
            <a:extLst>
              <a:ext uri="{FF2B5EF4-FFF2-40B4-BE49-F238E27FC236}">
                <a16:creationId xmlns:a16="http://schemas.microsoft.com/office/drawing/2014/main" id="{009680E0-65BD-ED1D-71A5-A062AFFB7BA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513" y="5049364"/>
            <a:ext cx="914400" cy="914400"/>
          </a:xfrm>
          <a:prstGeom prst="rect">
            <a:avLst/>
          </a:prstGeom>
        </p:spPr>
      </p:pic>
      <p:pic>
        <p:nvPicPr>
          <p:cNvPr id="19" name="Graphic 18" descr="Comment Important outline">
            <a:extLst>
              <a:ext uri="{FF2B5EF4-FFF2-40B4-BE49-F238E27FC236}">
                <a16:creationId xmlns:a16="http://schemas.microsoft.com/office/drawing/2014/main" id="{A8A8B867-7CB4-FADF-F941-73C7F38D86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0513" y="3558709"/>
            <a:ext cx="914400" cy="914400"/>
          </a:xfrm>
          <a:prstGeom prst="rect">
            <a:avLst/>
          </a:prstGeom>
        </p:spPr>
      </p:pic>
    </p:spTree>
    <p:extLst>
      <p:ext uri="{BB962C8B-B14F-4D97-AF65-F5344CB8AC3E}">
        <p14:creationId xmlns:p14="http://schemas.microsoft.com/office/powerpoint/2010/main" val="1716025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63280-19BF-1849-DB82-F2946E60F4B7}"/>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31</a:t>
            </a:fld>
            <a:endParaRPr lang="en-US"/>
          </a:p>
        </p:txBody>
      </p:sp>
      <p:sp>
        <p:nvSpPr>
          <p:cNvPr id="5" name="TextBox 4">
            <a:extLst>
              <a:ext uri="{FF2B5EF4-FFF2-40B4-BE49-F238E27FC236}">
                <a16:creationId xmlns:a16="http://schemas.microsoft.com/office/drawing/2014/main" id="{0F9F51BB-DD72-C3BB-A479-F56305E3A0CF}"/>
              </a:ext>
            </a:extLst>
          </p:cNvPr>
          <p:cNvSpPr txBox="1"/>
          <p:nvPr/>
        </p:nvSpPr>
        <p:spPr>
          <a:xfrm>
            <a:off x="1878270" y="877463"/>
            <a:ext cx="10077242" cy="5324535"/>
          </a:xfrm>
          <a:prstGeom prst="rect">
            <a:avLst/>
          </a:prstGeom>
          <a:noFill/>
        </p:spPr>
        <p:txBody>
          <a:bodyPr wrap="square">
            <a:spAutoFit/>
          </a:bodyPr>
          <a:lstStyle/>
          <a:p>
            <a:pPr marL="342900" indent="-342900" algn="l">
              <a:buFont typeface="Arial" panose="020B0604020202020204" pitchFamily="34" charset="0"/>
              <a:buChar char="•"/>
            </a:pPr>
            <a:r>
              <a:rPr lang="en-GB" sz="2000" b="1" i="0" dirty="0">
                <a:effectLst/>
                <a:latin typeface="Nobel Black" panose="02000603040000020004"/>
              </a:rPr>
              <a:t>Resilience and enthusiasm: </a:t>
            </a:r>
            <a:r>
              <a:rPr lang="en-GB" sz="2000" b="0" i="0" dirty="0">
                <a:effectLst/>
                <a:latin typeface="Nobel Black" panose="02000603040000020004"/>
              </a:rPr>
              <a:t>adapt positively to changing work, ensuring deadlines continue to be met. Proactive and explores new ideas which will enhance and deliver the best results for the production.</a:t>
            </a:r>
          </a:p>
          <a:p>
            <a:pPr marL="342900" indent="-342900" algn="l">
              <a:buFont typeface="Arial" panose="020B0604020202020204" pitchFamily="34" charset="0"/>
              <a:buChar char="•"/>
            </a:pPr>
            <a:endParaRPr lang="en-GB" b="0" i="0" dirty="0">
              <a:effectLst/>
              <a:latin typeface="Nobel Black" panose="02000603040000020004"/>
            </a:endParaRPr>
          </a:p>
          <a:p>
            <a:pPr marL="342900" indent="-342900" algn="l">
              <a:buFont typeface="Arial" panose="020B0604020202020204" pitchFamily="34" charset="0"/>
              <a:buChar char="•"/>
            </a:pPr>
            <a:r>
              <a:rPr lang="en-GB" sz="2000" b="1" i="0" dirty="0">
                <a:effectLst/>
                <a:latin typeface="Nobel Black" panose="02000603040000020004"/>
              </a:rPr>
              <a:t>Productivity: </a:t>
            </a:r>
            <a:r>
              <a:rPr lang="en-GB" sz="2000" b="0" i="0" dirty="0">
                <a:effectLst/>
                <a:latin typeface="Nobel Black" panose="02000603040000020004"/>
              </a:rPr>
              <a:t>organises work effectively and achieves required results within deadlines. Demonstrates the drive and energy to get things done under pressure and asks for help when necessary.</a:t>
            </a:r>
          </a:p>
          <a:p>
            <a:pPr marL="342900" indent="-342900" algn="l">
              <a:buFont typeface="Arial" panose="020B0604020202020204" pitchFamily="34" charset="0"/>
              <a:buChar char="•"/>
            </a:pPr>
            <a:endParaRPr lang="en-GB" b="0" i="0" dirty="0">
              <a:effectLst/>
              <a:latin typeface="Nobel Black" panose="02000603040000020004"/>
            </a:endParaRPr>
          </a:p>
          <a:p>
            <a:pPr marL="342900" indent="-342900" algn="l">
              <a:buFont typeface="Arial" panose="020B0604020202020204" pitchFamily="34" charset="0"/>
              <a:buChar char="•"/>
            </a:pPr>
            <a:r>
              <a:rPr lang="en-GB" sz="2000" b="1" i="0" dirty="0">
                <a:effectLst/>
                <a:latin typeface="Nobel Black" panose="02000603040000020004"/>
              </a:rPr>
              <a:t>Ethics and integrity: </a:t>
            </a:r>
            <a:r>
              <a:rPr lang="en-GB" sz="2000" i="0" dirty="0">
                <a:effectLst/>
                <a:latin typeface="Nobel Black" panose="02000603040000020004"/>
              </a:rPr>
              <a:t>honest in all actions and </a:t>
            </a:r>
            <a:r>
              <a:rPr lang="en-GB" sz="2000" b="0" i="0" dirty="0">
                <a:effectLst/>
                <a:latin typeface="Nobel Black" panose="02000603040000020004"/>
              </a:rPr>
              <a:t>interactions. Respectful and inclusive of others and meets the ethical requirements of their profession.</a:t>
            </a:r>
          </a:p>
          <a:p>
            <a:pPr marL="342900" indent="-342900" algn="l">
              <a:buFont typeface="Arial" panose="020B0604020202020204" pitchFamily="34" charset="0"/>
              <a:buChar char="•"/>
            </a:pPr>
            <a:endParaRPr lang="en-GB" b="0" i="0" dirty="0">
              <a:effectLst/>
              <a:latin typeface="Nobel Black" panose="02000603040000020004"/>
            </a:endParaRPr>
          </a:p>
          <a:p>
            <a:pPr marL="342900" indent="-342900" algn="l">
              <a:buFont typeface="Arial" panose="020B0604020202020204" pitchFamily="34" charset="0"/>
              <a:buChar char="•"/>
            </a:pPr>
            <a:r>
              <a:rPr lang="en-GB" sz="2000" b="1" i="0" dirty="0">
                <a:effectLst/>
                <a:latin typeface="Nobel Black" panose="02000603040000020004"/>
              </a:rPr>
              <a:t>Flexibility: </a:t>
            </a:r>
            <a:r>
              <a:rPr lang="en-GB" sz="2000" b="0" i="0" dirty="0">
                <a:effectLst/>
                <a:latin typeface="Nobel Black" panose="02000603040000020004"/>
              </a:rPr>
              <a:t>willing to both listen and learn and to accept changing priorities and working requirements and has the flexibility to maintain high standards in a changing production environment.</a:t>
            </a:r>
          </a:p>
          <a:p>
            <a:pPr marL="342900" indent="-342900" algn="l">
              <a:buFont typeface="Arial" panose="020B0604020202020204" pitchFamily="34" charset="0"/>
              <a:buChar char="•"/>
            </a:pPr>
            <a:endParaRPr lang="en-GB" b="0" i="0" dirty="0">
              <a:effectLst/>
              <a:latin typeface="Nobel Black" panose="02000603040000020004"/>
            </a:endParaRPr>
          </a:p>
          <a:p>
            <a:pPr marL="342900" indent="-342900" algn="l">
              <a:buFont typeface="Arial" panose="020B0604020202020204" pitchFamily="34" charset="0"/>
              <a:buChar char="•"/>
            </a:pPr>
            <a:r>
              <a:rPr lang="en-GB" sz="2000" b="1" i="0" dirty="0">
                <a:effectLst/>
                <a:latin typeface="Nobel Black" panose="02000603040000020004"/>
              </a:rPr>
              <a:t>Professional development: </a:t>
            </a:r>
            <a:r>
              <a:rPr lang="en-GB" sz="2000" b="0" i="0" dirty="0">
                <a:effectLst/>
                <a:latin typeface="Nobel Black" panose="02000603040000020004"/>
              </a:rPr>
              <a:t>develop an ethos to learn and seek out learning and networking opportunities, identifying those that will be most beneficial.</a:t>
            </a:r>
          </a:p>
        </p:txBody>
      </p:sp>
      <p:pic>
        <p:nvPicPr>
          <p:cNvPr id="7" name="Graphic 6" descr="Gymnast: Floor routine outline">
            <a:extLst>
              <a:ext uri="{FF2B5EF4-FFF2-40B4-BE49-F238E27FC236}">
                <a16:creationId xmlns:a16="http://schemas.microsoft.com/office/drawing/2014/main" id="{5DB255EB-1507-A230-8507-D518DDCA9D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83" y="4080433"/>
            <a:ext cx="914400" cy="914400"/>
          </a:xfrm>
          <a:prstGeom prst="rect">
            <a:avLst/>
          </a:prstGeom>
        </p:spPr>
      </p:pic>
      <p:pic>
        <p:nvPicPr>
          <p:cNvPr id="9" name="Graphic 8" descr="Idea outline">
            <a:extLst>
              <a:ext uri="{FF2B5EF4-FFF2-40B4-BE49-F238E27FC236}">
                <a16:creationId xmlns:a16="http://schemas.microsoft.com/office/drawing/2014/main" id="{064E4C70-FB5D-6246-22C1-11ABC7E3D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87" y="4994833"/>
            <a:ext cx="914400" cy="914400"/>
          </a:xfrm>
          <a:prstGeom prst="rect">
            <a:avLst/>
          </a:prstGeom>
        </p:spPr>
      </p:pic>
      <p:pic>
        <p:nvPicPr>
          <p:cNvPr id="17" name="Graphic 16" descr="Care outline">
            <a:extLst>
              <a:ext uri="{FF2B5EF4-FFF2-40B4-BE49-F238E27FC236}">
                <a16:creationId xmlns:a16="http://schemas.microsoft.com/office/drawing/2014/main" id="{12FA4541-2A1E-04D0-D028-D599D5185F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4140" y="2990528"/>
            <a:ext cx="914400" cy="914400"/>
          </a:xfrm>
          <a:prstGeom prst="rect">
            <a:avLst/>
          </a:prstGeom>
        </p:spPr>
      </p:pic>
      <p:pic>
        <p:nvPicPr>
          <p:cNvPr id="19" name="Graphic 18" descr="Climbing outline">
            <a:extLst>
              <a:ext uri="{FF2B5EF4-FFF2-40B4-BE49-F238E27FC236}">
                <a16:creationId xmlns:a16="http://schemas.microsoft.com/office/drawing/2014/main" id="{1D6C24CE-6102-66D8-C7C1-5ED6A3A7B9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488" y="1038734"/>
            <a:ext cx="914400" cy="914400"/>
          </a:xfrm>
          <a:prstGeom prst="rect">
            <a:avLst/>
          </a:prstGeom>
        </p:spPr>
      </p:pic>
      <p:pic>
        <p:nvPicPr>
          <p:cNvPr id="21" name="Graphic 20" descr="Exponential Graph outline">
            <a:extLst>
              <a:ext uri="{FF2B5EF4-FFF2-40B4-BE49-F238E27FC236}">
                <a16:creationId xmlns:a16="http://schemas.microsoft.com/office/drawing/2014/main" id="{169F1D5C-0DC9-B411-A98F-839634CD19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3870" y="2118312"/>
            <a:ext cx="914400" cy="914400"/>
          </a:xfrm>
          <a:prstGeom prst="rect">
            <a:avLst/>
          </a:prstGeom>
        </p:spPr>
      </p:pic>
      <p:sp>
        <p:nvSpPr>
          <p:cNvPr id="10" name="Title 1">
            <a:extLst>
              <a:ext uri="{FF2B5EF4-FFF2-40B4-BE49-F238E27FC236}">
                <a16:creationId xmlns:a16="http://schemas.microsoft.com/office/drawing/2014/main" id="{DCD214D3-1EE7-B960-DD46-6CAC03BB6A82}"/>
              </a:ext>
            </a:extLst>
          </p:cNvPr>
          <p:cNvSpPr txBox="1">
            <a:spLocks/>
          </p:cNvSpPr>
          <p:nvPr/>
        </p:nvSpPr>
        <p:spPr>
          <a:xfrm>
            <a:off x="333375" y="117717"/>
            <a:ext cx="5469036" cy="952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ATTRIBUTES</a:t>
            </a:r>
          </a:p>
        </p:txBody>
      </p:sp>
    </p:spTree>
    <p:extLst>
      <p:ext uri="{BB962C8B-B14F-4D97-AF65-F5344CB8AC3E}">
        <p14:creationId xmlns:p14="http://schemas.microsoft.com/office/powerpoint/2010/main" val="2290516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50736-F54E-BC5E-5B07-5D95876DDEB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9DCCAB-95EC-10B8-39CE-86B611EC98E3}"/>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32</a:t>
            </a:fld>
            <a:endParaRPr lang="en-US"/>
          </a:p>
        </p:txBody>
      </p:sp>
      <p:sp>
        <p:nvSpPr>
          <p:cNvPr id="5" name="TextBox 4">
            <a:extLst>
              <a:ext uri="{FF2B5EF4-FFF2-40B4-BE49-F238E27FC236}">
                <a16:creationId xmlns:a16="http://schemas.microsoft.com/office/drawing/2014/main" id="{4A84478E-1FD0-AF13-8C1A-159F27283BB0}"/>
              </a:ext>
            </a:extLst>
          </p:cNvPr>
          <p:cNvSpPr txBox="1"/>
          <p:nvPr/>
        </p:nvSpPr>
        <p:spPr>
          <a:xfrm>
            <a:off x="1927015" y="1070591"/>
            <a:ext cx="10077242" cy="4893647"/>
          </a:xfrm>
          <a:prstGeom prst="rect">
            <a:avLst/>
          </a:prstGeom>
          <a:noFill/>
        </p:spPr>
        <p:txBody>
          <a:bodyPr wrap="square">
            <a:spAutoFit/>
          </a:bodyPr>
          <a:lstStyle/>
          <a:p>
            <a:pPr marL="285750" indent="-285750" algn="l">
              <a:buFont typeface="Arial" panose="020B0604020202020204" pitchFamily="34" charset="0"/>
              <a:buChar char="•"/>
            </a:pPr>
            <a:r>
              <a:rPr lang="en-GB" sz="2400" b="1" dirty="0">
                <a:latin typeface="Nobel Black" panose="02000603040000020004"/>
              </a:rPr>
              <a:t>Degree</a:t>
            </a:r>
            <a:r>
              <a:rPr lang="en-GB" sz="2400" dirty="0">
                <a:latin typeface="Nobel Black" panose="02000603040000020004"/>
              </a:rPr>
              <a:t> or not to degree? That’s the question</a:t>
            </a:r>
          </a:p>
          <a:p>
            <a:pPr marL="285750" indent="-285750" algn="l">
              <a:buFont typeface="Arial" panose="020B0604020202020204" pitchFamily="34" charset="0"/>
              <a:buChar char="•"/>
            </a:pPr>
            <a:endParaRPr lang="en-GB" sz="2400" dirty="0">
              <a:latin typeface="Nobel Black" panose="02000603040000020004"/>
            </a:endParaRPr>
          </a:p>
          <a:p>
            <a:pPr marL="285750" indent="-285750" algn="l">
              <a:buFont typeface="Arial" panose="020B0604020202020204" pitchFamily="34" charset="0"/>
              <a:buChar char="•"/>
            </a:pPr>
            <a:r>
              <a:rPr lang="en-GB" sz="2400" b="1" dirty="0">
                <a:latin typeface="Nobel Black" panose="02000603040000020004"/>
              </a:rPr>
              <a:t>Specialist training </a:t>
            </a:r>
            <a:r>
              <a:rPr lang="en-GB" sz="2400" dirty="0">
                <a:latin typeface="Nobel Black" panose="02000603040000020004"/>
              </a:rPr>
              <a:t>– software, technical roles</a:t>
            </a:r>
          </a:p>
          <a:p>
            <a:pPr marL="285750" indent="-285750" algn="l">
              <a:buFont typeface="Arial" panose="020B0604020202020204" pitchFamily="34" charset="0"/>
              <a:buChar char="•"/>
            </a:pPr>
            <a:endParaRPr lang="en-GB" sz="2400" dirty="0">
              <a:latin typeface="Nobel Black" panose="02000603040000020004"/>
            </a:endParaRPr>
          </a:p>
          <a:p>
            <a:pPr marL="285750" indent="-285750" algn="l">
              <a:buFont typeface="Arial" panose="020B0604020202020204" pitchFamily="34" charset="0"/>
              <a:buChar char="•"/>
            </a:pPr>
            <a:r>
              <a:rPr lang="en-GB" sz="2400" dirty="0">
                <a:latin typeface="Nobel Black" panose="02000603040000020004"/>
              </a:rPr>
              <a:t>Look for </a:t>
            </a:r>
            <a:r>
              <a:rPr lang="en-GB" sz="2400" b="1" dirty="0">
                <a:latin typeface="Nobel Black" panose="02000603040000020004"/>
              </a:rPr>
              <a:t>other training </a:t>
            </a:r>
            <a:r>
              <a:rPr lang="en-GB" sz="2400" dirty="0">
                <a:latin typeface="Nobel Black" panose="02000603040000020004"/>
              </a:rPr>
              <a:t>– internships, traineeships, talent programmes, skills bootcamps</a:t>
            </a:r>
          </a:p>
          <a:p>
            <a:pPr marL="285750" indent="-285750" algn="l">
              <a:buFont typeface="Arial" panose="020B0604020202020204" pitchFamily="34" charset="0"/>
              <a:buChar char="•"/>
            </a:pPr>
            <a:endParaRPr lang="en-GB" sz="2400" dirty="0">
              <a:latin typeface="Nobel Black" panose="02000603040000020004"/>
            </a:endParaRPr>
          </a:p>
          <a:p>
            <a:pPr marL="285750" indent="-285750" algn="l">
              <a:buFont typeface="Arial" panose="020B0604020202020204" pitchFamily="34" charset="0"/>
              <a:buChar char="•"/>
            </a:pPr>
            <a:r>
              <a:rPr lang="en-GB" sz="2400" b="1" dirty="0">
                <a:latin typeface="Nobel Black" panose="02000603040000020004"/>
              </a:rPr>
              <a:t>Health and Safety </a:t>
            </a:r>
            <a:r>
              <a:rPr lang="en-GB" sz="2400" dirty="0">
                <a:latin typeface="Nobel Black" panose="02000603040000020004"/>
              </a:rPr>
              <a:t>– first aid</a:t>
            </a:r>
          </a:p>
          <a:p>
            <a:pPr marL="285750" indent="-285750" algn="l">
              <a:buFont typeface="Arial" panose="020B0604020202020204" pitchFamily="34" charset="0"/>
              <a:buChar char="•"/>
            </a:pPr>
            <a:endParaRPr lang="en-GB" sz="2400" dirty="0">
              <a:latin typeface="Nobel Black" panose="02000603040000020004"/>
            </a:endParaRPr>
          </a:p>
          <a:p>
            <a:pPr marL="285750" indent="-285750" algn="l">
              <a:buFont typeface="Arial" panose="020B0604020202020204" pitchFamily="34" charset="0"/>
              <a:buChar char="•"/>
            </a:pPr>
            <a:r>
              <a:rPr lang="en-GB" sz="2400" b="1" dirty="0">
                <a:latin typeface="Nobel Black" panose="02000603040000020004"/>
              </a:rPr>
              <a:t>Free online training </a:t>
            </a:r>
            <a:r>
              <a:rPr lang="en-GB" sz="2400" dirty="0">
                <a:latin typeface="Nobel Black" panose="02000603040000020004"/>
              </a:rPr>
              <a:t>– ScreenSkills, Albert</a:t>
            </a:r>
          </a:p>
          <a:p>
            <a:pPr marL="285750" indent="-285750" algn="l">
              <a:buFont typeface="Arial" panose="020B0604020202020204" pitchFamily="34" charset="0"/>
              <a:buChar char="•"/>
            </a:pPr>
            <a:endParaRPr lang="en-GB" sz="2400" dirty="0">
              <a:latin typeface="Nobel Black" panose="02000603040000020004"/>
            </a:endParaRPr>
          </a:p>
          <a:p>
            <a:pPr marL="285750" indent="-285750" algn="l">
              <a:buFont typeface="Arial" panose="020B0604020202020204" pitchFamily="34" charset="0"/>
              <a:buChar char="•"/>
            </a:pPr>
            <a:r>
              <a:rPr lang="en-GB" sz="2400" b="1" dirty="0">
                <a:latin typeface="Nobel Black" panose="02000603040000020004"/>
              </a:rPr>
              <a:t>ALSO</a:t>
            </a:r>
            <a:r>
              <a:rPr lang="en-GB" sz="2400" dirty="0">
                <a:latin typeface="Nobel Black" panose="02000603040000020004"/>
              </a:rPr>
              <a:t> – get creating – get involved in film camps, theatre, film festivals and competitions – any experience with PEOPLE!</a:t>
            </a:r>
          </a:p>
        </p:txBody>
      </p:sp>
      <p:sp>
        <p:nvSpPr>
          <p:cNvPr id="10" name="Title 1">
            <a:extLst>
              <a:ext uri="{FF2B5EF4-FFF2-40B4-BE49-F238E27FC236}">
                <a16:creationId xmlns:a16="http://schemas.microsoft.com/office/drawing/2014/main" id="{74AAE688-7A6E-9890-17A3-225C99DEEEC9}"/>
              </a:ext>
            </a:extLst>
          </p:cNvPr>
          <p:cNvSpPr txBox="1">
            <a:spLocks/>
          </p:cNvSpPr>
          <p:nvPr/>
        </p:nvSpPr>
        <p:spPr>
          <a:xfrm>
            <a:off x="333375" y="117717"/>
            <a:ext cx="5469036" cy="952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QUALIFICATIONS</a:t>
            </a:r>
          </a:p>
        </p:txBody>
      </p:sp>
      <p:pic>
        <p:nvPicPr>
          <p:cNvPr id="4" name="Graphic 3" descr="Medical outline">
            <a:extLst>
              <a:ext uri="{FF2B5EF4-FFF2-40B4-BE49-F238E27FC236}">
                <a16:creationId xmlns:a16="http://schemas.microsoft.com/office/drawing/2014/main" id="{C847DDB1-3632-5838-958E-602BCF9C90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340" y="4732331"/>
            <a:ext cx="914400" cy="914400"/>
          </a:xfrm>
          <a:prstGeom prst="rect">
            <a:avLst/>
          </a:prstGeom>
        </p:spPr>
      </p:pic>
      <p:pic>
        <p:nvPicPr>
          <p:cNvPr id="8" name="Graphic 7" descr="Open book outline">
            <a:extLst>
              <a:ext uri="{FF2B5EF4-FFF2-40B4-BE49-F238E27FC236}">
                <a16:creationId xmlns:a16="http://schemas.microsoft.com/office/drawing/2014/main" id="{B7FE86C2-BD3D-B406-F7D7-4D6F0777EF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340" y="3511751"/>
            <a:ext cx="914400" cy="914400"/>
          </a:xfrm>
          <a:prstGeom prst="rect">
            <a:avLst/>
          </a:prstGeom>
        </p:spPr>
      </p:pic>
      <p:pic>
        <p:nvPicPr>
          <p:cNvPr id="12" name="Graphic 11" descr="Computer outline">
            <a:extLst>
              <a:ext uri="{FF2B5EF4-FFF2-40B4-BE49-F238E27FC236}">
                <a16:creationId xmlns:a16="http://schemas.microsoft.com/office/drawing/2014/main" id="{29A6BB15-C38A-5135-CD4B-ADF3BB38D7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340" y="2325501"/>
            <a:ext cx="914400" cy="914400"/>
          </a:xfrm>
          <a:prstGeom prst="rect">
            <a:avLst/>
          </a:prstGeom>
        </p:spPr>
      </p:pic>
      <p:pic>
        <p:nvPicPr>
          <p:cNvPr id="14" name="Graphic 13" descr="Diploma roll outline">
            <a:extLst>
              <a:ext uri="{FF2B5EF4-FFF2-40B4-BE49-F238E27FC236}">
                <a16:creationId xmlns:a16="http://schemas.microsoft.com/office/drawing/2014/main" id="{F60CD4F0-7BD1-279E-9BCB-4F5D9ED877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340" y="1342441"/>
            <a:ext cx="914400" cy="914400"/>
          </a:xfrm>
          <a:prstGeom prst="rect">
            <a:avLst/>
          </a:prstGeom>
        </p:spPr>
      </p:pic>
    </p:spTree>
    <p:extLst>
      <p:ext uri="{BB962C8B-B14F-4D97-AF65-F5344CB8AC3E}">
        <p14:creationId xmlns:p14="http://schemas.microsoft.com/office/powerpoint/2010/main" val="2228514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Film Crew: Every Job on a Movie Set, Explained | Backstage">
            <a:extLst>
              <a:ext uri="{FF2B5EF4-FFF2-40B4-BE49-F238E27FC236}">
                <a16:creationId xmlns:a16="http://schemas.microsoft.com/office/drawing/2014/main" id="{4523175F-B2CF-0CD0-BA3A-8C6214AAC1F0}"/>
              </a:ext>
            </a:extLst>
          </p:cNvPr>
          <p:cNvPicPr>
            <a:picLocks noChangeAspect="1" noChangeArrowheads="1"/>
          </p:cNvPicPr>
          <p:nvPr/>
        </p:nvPicPr>
        <p:blipFill>
          <a:blip r:embed="rId2">
            <a:duotone>
              <a:prstClr val="black"/>
              <a:srgbClr val="00A39E">
                <a:tint val="45000"/>
                <a:satMod val="400000"/>
              </a:srgbClr>
            </a:duotone>
            <a:extLst>
              <a:ext uri="{28A0092B-C50C-407E-A947-70E740481C1C}">
                <a14:useLocalDpi xmlns:a14="http://schemas.microsoft.com/office/drawing/2010/main" val="0"/>
              </a:ext>
            </a:extLst>
          </a:blip>
          <a:srcRect/>
          <a:stretch>
            <a:fillRect/>
          </a:stretch>
        </p:blipFill>
        <p:spPr bwMode="auto">
          <a:xfrm>
            <a:off x="4287520" y="266219"/>
            <a:ext cx="7904480" cy="45025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5EA83B6-1EEF-5B49-D6AD-F9EBDF2C07DB}"/>
              </a:ext>
            </a:extLst>
          </p:cNvPr>
          <p:cNvSpPr>
            <a:spLocks noGrp="1"/>
          </p:cNvSpPr>
          <p:nvPr>
            <p:ph type="ctrTitle"/>
          </p:nvPr>
        </p:nvSpPr>
        <p:spPr/>
        <p:txBody>
          <a:bodyPr>
            <a:normAutofit/>
          </a:bodyPr>
          <a:lstStyle/>
          <a:p>
            <a:r>
              <a:rPr lang="en-GB" dirty="0"/>
              <a:t>CVs</a:t>
            </a:r>
          </a:p>
        </p:txBody>
      </p:sp>
    </p:spTree>
    <p:extLst>
      <p:ext uri="{BB962C8B-B14F-4D97-AF65-F5344CB8AC3E}">
        <p14:creationId xmlns:p14="http://schemas.microsoft.com/office/powerpoint/2010/main" val="2421564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BB49-2D70-078A-3192-7FF2FEAF2C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806A35-4525-E4BC-AAE3-702923E4D843}"/>
              </a:ext>
            </a:extLst>
          </p:cNvPr>
          <p:cNvSpPr>
            <a:spLocks noGrp="1"/>
          </p:cNvSpPr>
          <p:nvPr>
            <p:ph type="sldNum" sz="quarter" idx="4294967295"/>
          </p:nvPr>
        </p:nvSpPr>
        <p:spPr>
          <a:xfrm>
            <a:off x="0" y="6565900"/>
            <a:ext cx="333375" cy="231775"/>
          </a:xfrm>
        </p:spPr>
        <p:txBody>
          <a:bodyPr/>
          <a:lstStyle/>
          <a:p>
            <a:fld id="{F6A8FF91-B1AA-44FA-A3BF-3F507AF47031}" type="slidenum">
              <a:rPr lang="en-US" smtClean="0"/>
              <a:pPr/>
              <a:t>34</a:t>
            </a:fld>
            <a:endParaRPr lang="en-US"/>
          </a:p>
        </p:txBody>
      </p:sp>
      <p:sp>
        <p:nvSpPr>
          <p:cNvPr id="5" name="TextBox 4">
            <a:extLst>
              <a:ext uri="{FF2B5EF4-FFF2-40B4-BE49-F238E27FC236}">
                <a16:creationId xmlns:a16="http://schemas.microsoft.com/office/drawing/2014/main" id="{D3C7DE77-B703-D48A-EA92-A16A7DA2AEFC}"/>
              </a:ext>
            </a:extLst>
          </p:cNvPr>
          <p:cNvSpPr txBox="1"/>
          <p:nvPr/>
        </p:nvSpPr>
        <p:spPr>
          <a:xfrm>
            <a:off x="1486398" y="1070591"/>
            <a:ext cx="10372227" cy="4493538"/>
          </a:xfrm>
          <a:prstGeom prst="rect">
            <a:avLst/>
          </a:prstGeom>
          <a:noFill/>
        </p:spPr>
        <p:txBody>
          <a:bodyPr wrap="square">
            <a:spAutoFit/>
          </a:bodyPr>
          <a:lstStyle/>
          <a:p>
            <a:r>
              <a:rPr lang="en-GB" sz="2200" dirty="0">
                <a:effectLst/>
                <a:latin typeface="Nobel Black" panose="02000603040000020004"/>
                <a:ea typeface="Aptos" panose="020B0004020202020204" pitchFamily="34" charset="0"/>
                <a:cs typeface="Aptos" panose="020B0004020202020204" pitchFamily="34" charset="0"/>
              </a:rPr>
              <a:t> </a:t>
            </a:r>
            <a:r>
              <a:rPr lang="en-GB" sz="2200" b="1" dirty="0">
                <a:effectLst/>
                <a:latin typeface="Nobel Black" panose="02000603040000020004"/>
                <a:ea typeface="Aptos" panose="020B0004020202020204" pitchFamily="34" charset="0"/>
                <a:cs typeface="Aptos" panose="020B0004020202020204" pitchFamily="34" charset="0"/>
              </a:rPr>
              <a:t>The basics: What needs to go in a </a:t>
            </a:r>
            <a:r>
              <a:rPr lang="en-GB" sz="2200" b="1" u="sng" dirty="0">
                <a:effectLst/>
                <a:latin typeface="Nobel Black" panose="02000603040000020004"/>
                <a:ea typeface="Aptos" panose="020B0004020202020204" pitchFamily="34" charset="0"/>
                <a:cs typeface="Aptos" panose="020B0004020202020204" pitchFamily="34" charset="0"/>
              </a:rPr>
              <a:t>one-page</a:t>
            </a:r>
            <a:r>
              <a:rPr lang="en-GB" sz="2200" b="1" dirty="0">
                <a:effectLst/>
                <a:latin typeface="Nobel Black" panose="02000603040000020004"/>
                <a:ea typeface="Aptos" panose="020B0004020202020204" pitchFamily="34" charset="0"/>
                <a:cs typeface="Aptos" panose="020B0004020202020204" pitchFamily="34" charset="0"/>
              </a:rPr>
              <a:t> CV?</a:t>
            </a:r>
            <a:endParaRPr lang="en-GB" sz="2200" dirty="0">
              <a:effectLst/>
              <a:latin typeface="Nobel Black" panose="02000603040000020004"/>
              <a:ea typeface="Aptos" panose="020B0004020202020204" pitchFamily="34" charset="0"/>
              <a:cs typeface="Aptos" panose="020B0004020202020204" pitchFamily="34" charset="0"/>
            </a:endParaRPr>
          </a:p>
          <a:p>
            <a:r>
              <a:rPr lang="en-GB" sz="2200" dirty="0">
                <a:effectLst/>
                <a:latin typeface="Nobel Black" panose="02000603040000020004"/>
                <a:ea typeface="Aptos" panose="020B0004020202020204" pitchFamily="34" charset="0"/>
                <a:cs typeface="Aptos" panose="020B0004020202020204" pitchFamily="34" charset="0"/>
              </a:rPr>
              <a:t> </a:t>
            </a: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Contact details: name, region, phone number, email, driving license status</a:t>
            </a:r>
            <a:endParaRPr lang="en-GB" sz="2200" dirty="0">
              <a:effectLst/>
              <a:latin typeface="Nobel Black" panose="02000603040000020004"/>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Statement: Describing you and the role you are looking for</a:t>
            </a:r>
            <a:endParaRPr lang="en-GB" sz="2200" dirty="0">
              <a:effectLst/>
              <a:latin typeface="Nobel Black" panose="02000603040000020004"/>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Relevant work experience and tailoring to the role</a:t>
            </a:r>
            <a:endParaRPr lang="en-GB" sz="2200" dirty="0">
              <a:effectLst/>
              <a:latin typeface="Nobel Black" panose="02000603040000020004"/>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Other work experience with relevant/transferable skills – retail, hospitality, events, etc</a:t>
            </a:r>
            <a:endParaRPr lang="en-GB" sz="2200" dirty="0">
              <a:effectLst/>
              <a:latin typeface="Nobel Black" panose="02000603040000020004"/>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Industry training and skills – details of courses and relevant qualifications</a:t>
            </a:r>
            <a:endParaRPr lang="en-GB" sz="2200" dirty="0">
              <a:effectLst/>
              <a:latin typeface="Nobel Black" panose="02000603040000020004"/>
              <a:ea typeface="Aptos" panose="020B0004020202020204" pitchFamily="34" charset="0"/>
              <a:cs typeface="Times New Roman" panose="02020603050405020304" pitchFamily="18" charset="0"/>
            </a:endParaRPr>
          </a:p>
          <a:p>
            <a:r>
              <a:rPr lang="en-GB" sz="2200" dirty="0">
                <a:effectLst/>
                <a:latin typeface="Nobel Black" panose="02000603040000020004"/>
                <a:ea typeface="Aptos" panose="020B0004020202020204" pitchFamily="34" charset="0"/>
                <a:cs typeface="Aptos" panose="020B0004020202020204" pitchFamily="34" charset="0"/>
              </a:rPr>
              <a:t> </a:t>
            </a:r>
          </a:p>
          <a:p>
            <a:r>
              <a:rPr lang="en-GB" sz="2200" dirty="0">
                <a:effectLst/>
                <a:latin typeface="Nobel Black" panose="02000603040000020004"/>
                <a:ea typeface="Aptos" panose="020B0004020202020204" pitchFamily="34" charset="0"/>
                <a:cs typeface="Aptos" panose="020B0004020202020204" pitchFamily="34" charset="0"/>
              </a:rPr>
              <a:t>Also include:</a:t>
            </a: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Education: Your most recent qualifications</a:t>
            </a:r>
            <a:endParaRPr lang="en-GB" sz="2200" dirty="0">
              <a:effectLst/>
              <a:latin typeface="Nobel Black" panose="02000603040000020004"/>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Achievements: have you been part of a production or team or received an award?</a:t>
            </a:r>
            <a:endParaRPr lang="en-GB" sz="2200" dirty="0">
              <a:effectLst/>
              <a:latin typeface="Nobel Black" panose="02000603040000020004"/>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Other experience: personal projects, voluntary work</a:t>
            </a:r>
            <a:endParaRPr lang="en-GB" sz="2200" dirty="0">
              <a:effectLst/>
              <a:latin typeface="Nobel Black" panose="02000603040000020004"/>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GB" sz="2200" dirty="0">
                <a:effectLst/>
                <a:latin typeface="Nobel Black" panose="02000603040000020004"/>
                <a:ea typeface="Times New Roman" panose="02020603050405020304" pitchFamily="18" charset="0"/>
                <a:cs typeface="Times New Roman" panose="02020603050405020304" pitchFamily="18" charset="0"/>
              </a:rPr>
              <a:t>GDPR statement</a:t>
            </a:r>
            <a:endParaRPr lang="en-GB" sz="2200" dirty="0">
              <a:effectLst/>
              <a:latin typeface="Nobel Black" panose="02000603040000020004"/>
              <a:ea typeface="Aptos" panose="020B000402020202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F9C9096-66A8-B2FE-D394-C0E7D982DE0C}"/>
              </a:ext>
            </a:extLst>
          </p:cNvPr>
          <p:cNvSpPr txBox="1">
            <a:spLocks/>
          </p:cNvSpPr>
          <p:nvPr/>
        </p:nvSpPr>
        <p:spPr>
          <a:xfrm>
            <a:off x="333375" y="117717"/>
            <a:ext cx="5469036" cy="952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CVs</a:t>
            </a:r>
          </a:p>
        </p:txBody>
      </p:sp>
      <p:pic>
        <p:nvPicPr>
          <p:cNvPr id="6" name="Graphic 5" descr="Gears outline">
            <a:extLst>
              <a:ext uri="{FF2B5EF4-FFF2-40B4-BE49-F238E27FC236}">
                <a16:creationId xmlns:a16="http://schemas.microsoft.com/office/drawing/2014/main" id="{30EE44A7-87C9-DBA9-2224-E997DF854E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625" y="3694683"/>
            <a:ext cx="914400" cy="914400"/>
          </a:xfrm>
          <a:prstGeom prst="rect">
            <a:avLst/>
          </a:prstGeom>
        </p:spPr>
      </p:pic>
      <p:pic>
        <p:nvPicPr>
          <p:cNvPr id="9" name="Graphic 8" descr="Address Book outline">
            <a:extLst>
              <a:ext uri="{FF2B5EF4-FFF2-40B4-BE49-F238E27FC236}">
                <a16:creationId xmlns:a16="http://schemas.microsoft.com/office/drawing/2014/main" id="{F1158803-3C2C-69F0-2B9E-990599275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625" y="2570208"/>
            <a:ext cx="914400" cy="914400"/>
          </a:xfrm>
          <a:prstGeom prst="rect">
            <a:avLst/>
          </a:prstGeom>
        </p:spPr>
      </p:pic>
      <p:pic>
        <p:nvPicPr>
          <p:cNvPr id="13" name="Graphic 12" descr="Phone Vibration outline">
            <a:extLst>
              <a:ext uri="{FF2B5EF4-FFF2-40B4-BE49-F238E27FC236}">
                <a16:creationId xmlns:a16="http://schemas.microsoft.com/office/drawing/2014/main" id="{DE9A34F2-4918-7678-E8F8-2FBBEF63F5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625" y="1402603"/>
            <a:ext cx="914400" cy="914400"/>
          </a:xfrm>
          <a:prstGeom prst="rect">
            <a:avLst/>
          </a:prstGeom>
        </p:spPr>
      </p:pic>
      <p:pic>
        <p:nvPicPr>
          <p:cNvPr id="16" name="Graphic 15" descr="Graduation cap outline">
            <a:extLst>
              <a:ext uri="{FF2B5EF4-FFF2-40B4-BE49-F238E27FC236}">
                <a16:creationId xmlns:a16="http://schemas.microsoft.com/office/drawing/2014/main" id="{A1B101D6-31B6-5362-23CA-67768650D9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625" y="4673091"/>
            <a:ext cx="914400" cy="914400"/>
          </a:xfrm>
          <a:prstGeom prst="rect">
            <a:avLst/>
          </a:prstGeom>
        </p:spPr>
      </p:pic>
    </p:spTree>
    <p:extLst>
      <p:ext uri="{BB962C8B-B14F-4D97-AF65-F5344CB8AC3E}">
        <p14:creationId xmlns:p14="http://schemas.microsoft.com/office/powerpoint/2010/main" val="309645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B9854A-42AA-DDFC-CEAA-3B9A9B13C938}"/>
              </a:ext>
            </a:extLst>
          </p:cNvPr>
          <p:cNvSpPr>
            <a:spLocks noGrp="1"/>
          </p:cNvSpPr>
          <p:nvPr>
            <p:ph type="pic" sz="quarter" idx="10"/>
          </p:nvPr>
        </p:nvSpPr>
        <p:spPr>
          <a:xfrm>
            <a:off x="500142" y="1267187"/>
            <a:ext cx="2601873" cy="3316388"/>
          </a:xfrm>
        </p:spPr>
        <p:txBody>
          <a:bodyPr>
            <a:normAutofit fontScale="92500"/>
          </a:bodyPr>
          <a:lstStyle/>
          <a:p>
            <a:pPr marL="0" indent="0">
              <a:buNone/>
            </a:pPr>
            <a:r>
              <a:rPr lang="en-GB" sz="4800" b="1" dirty="0">
                <a:solidFill>
                  <a:schemeClr val="bg1"/>
                </a:solidFill>
                <a:effectLst/>
                <a:latin typeface="Nobel Black" panose="02000603040000020004"/>
                <a:ea typeface="Aptos" panose="020B0004020202020204" pitchFamily="34" charset="0"/>
                <a:cs typeface="Aptos" panose="020B0004020202020204" pitchFamily="34" charset="0"/>
              </a:rPr>
              <a:t>What should a CV in film and TV look like?</a:t>
            </a:r>
            <a:endParaRPr lang="en-GB" sz="6600" dirty="0">
              <a:solidFill>
                <a:schemeClr val="bg1"/>
              </a:solidFill>
              <a:latin typeface="Nobel Black" panose="02000603040000020004"/>
            </a:endParaRPr>
          </a:p>
        </p:txBody>
      </p:sp>
      <p:pic>
        <p:nvPicPr>
          <p:cNvPr id="9" name="Picture 8">
            <a:extLst>
              <a:ext uri="{FF2B5EF4-FFF2-40B4-BE49-F238E27FC236}">
                <a16:creationId xmlns:a16="http://schemas.microsoft.com/office/drawing/2014/main" id="{2915DDE6-03EB-E5A6-C236-BF465D0B16C3}"/>
              </a:ext>
            </a:extLst>
          </p:cNvPr>
          <p:cNvPicPr>
            <a:picLocks noChangeAspect="1"/>
          </p:cNvPicPr>
          <p:nvPr/>
        </p:nvPicPr>
        <p:blipFill>
          <a:blip r:embed="rId2"/>
          <a:stretch>
            <a:fillRect/>
          </a:stretch>
        </p:blipFill>
        <p:spPr>
          <a:xfrm>
            <a:off x="4005506" y="0"/>
            <a:ext cx="8186494" cy="6470248"/>
          </a:xfrm>
          <a:prstGeom prst="rect">
            <a:avLst/>
          </a:prstGeom>
        </p:spPr>
      </p:pic>
      <p:pic>
        <p:nvPicPr>
          <p:cNvPr id="11" name="Picture 10">
            <a:extLst>
              <a:ext uri="{FF2B5EF4-FFF2-40B4-BE49-F238E27FC236}">
                <a16:creationId xmlns:a16="http://schemas.microsoft.com/office/drawing/2014/main" id="{A3189D33-25C1-D804-403F-9F11AF7170C8}"/>
              </a:ext>
            </a:extLst>
          </p:cNvPr>
          <p:cNvPicPr>
            <a:picLocks noChangeAspect="1"/>
          </p:cNvPicPr>
          <p:nvPr/>
        </p:nvPicPr>
        <p:blipFill>
          <a:blip r:embed="rId3"/>
          <a:srcRect l="2464" r="2464"/>
          <a:stretch/>
        </p:blipFill>
        <p:spPr>
          <a:xfrm>
            <a:off x="4005505" y="2092480"/>
            <a:ext cx="8186495" cy="4765520"/>
          </a:xfrm>
          <a:prstGeom prst="rect">
            <a:avLst/>
          </a:prstGeom>
        </p:spPr>
      </p:pic>
    </p:spTree>
    <p:extLst>
      <p:ext uri="{BB962C8B-B14F-4D97-AF65-F5344CB8AC3E}">
        <p14:creationId xmlns:p14="http://schemas.microsoft.com/office/powerpoint/2010/main" val="160724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A73D33-0655-C8AC-8EB5-AE45EC5D5353}"/>
              </a:ext>
            </a:extLst>
          </p:cNvPr>
          <p:cNvSpPr>
            <a:spLocks noGrp="1"/>
          </p:cNvSpPr>
          <p:nvPr>
            <p:ph type="title"/>
          </p:nvPr>
        </p:nvSpPr>
        <p:spPr>
          <a:xfrm>
            <a:off x="426447" y="145206"/>
            <a:ext cx="8324014" cy="1194283"/>
          </a:xfrm>
        </p:spPr>
        <p:txBody>
          <a:bodyPr>
            <a:normAutofit fontScale="90000"/>
          </a:bodyPr>
          <a:lstStyle/>
          <a:p>
            <a:r>
              <a:rPr lang="en-GB" sz="4400" b="1" dirty="0">
                <a:effectLst/>
                <a:latin typeface="Aptos" panose="020B0004020202020204" pitchFamily="34" charset="0"/>
                <a:ea typeface="Aptos" panose="020B0004020202020204" pitchFamily="34" charset="0"/>
                <a:cs typeface="Aptos" panose="020B0004020202020204" pitchFamily="34" charset="0"/>
              </a:rPr>
              <a:t>What if your students don’t have any industry experience?</a:t>
            </a:r>
            <a:endParaRPr lang="en-GB" dirty="0"/>
          </a:p>
        </p:txBody>
      </p:sp>
      <p:sp>
        <p:nvSpPr>
          <p:cNvPr id="4" name="Content Placeholder 3">
            <a:extLst>
              <a:ext uri="{FF2B5EF4-FFF2-40B4-BE49-F238E27FC236}">
                <a16:creationId xmlns:a16="http://schemas.microsoft.com/office/drawing/2014/main" id="{609DCF98-6022-07F9-6649-805B2C9AE09E}"/>
              </a:ext>
            </a:extLst>
          </p:cNvPr>
          <p:cNvSpPr>
            <a:spLocks noGrp="1"/>
          </p:cNvSpPr>
          <p:nvPr>
            <p:ph idx="1"/>
          </p:nvPr>
        </p:nvSpPr>
        <p:spPr>
          <a:xfrm>
            <a:off x="432233" y="1501535"/>
            <a:ext cx="8399251" cy="4351338"/>
          </a:xfrm>
        </p:spPr>
        <p:txBody>
          <a:bodyPr>
            <a:normAutofit fontScale="92500" lnSpcReduction="10000"/>
          </a:bodyPr>
          <a:lstStyle/>
          <a:p>
            <a:pPr indent="0"/>
            <a:r>
              <a:rPr lang="en-GB" sz="2400" dirty="0">
                <a:effectLst/>
                <a:latin typeface="Nobel Black" panose="02000603040000020004"/>
                <a:ea typeface="Aptos" panose="020B0004020202020204" pitchFamily="34" charset="0"/>
                <a:cs typeface="Aptos" panose="020B0004020202020204" pitchFamily="34" charset="0"/>
              </a:rPr>
              <a:t>If they don’t have any relevant experience, it’s a good idea to evidence their transferrable skills or their passion for working in film and TV:</a:t>
            </a:r>
          </a:p>
          <a:p>
            <a:pPr indent="0"/>
            <a:endParaRPr lang="en-GB" sz="2400" dirty="0">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Volunteering, extracurricular activities, and part-time work</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Workshops or training</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Masterclasses or relevant events attended</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Personal projects, leadership roles, group work related to the industry</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Certificates and courses</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Achievements and awards</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Education, highlighting any relevant courses or units</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57150" indent="-285750">
              <a:buFont typeface="Arial" panose="020B0604020202020204" pitchFamily="34" charset="0"/>
              <a:buChar char="•"/>
            </a:pPr>
            <a:r>
              <a:rPr lang="en-GB" sz="2400" dirty="0">
                <a:solidFill>
                  <a:srgbClr val="000000"/>
                </a:solidFill>
                <a:effectLst/>
                <a:latin typeface="Nobel Black" panose="02000603040000020004"/>
                <a:ea typeface="Aptos" panose="020B0004020202020204" pitchFamily="34" charset="0"/>
                <a:cs typeface="Aptos" panose="020B0004020202020204" pitchFamily="34" charset="0"/>
              </a:rPr>
              <a:t>Hobbies and interests</a:t>
            </a:r>
            <a:endParaRPr lang="en-GB" sz="2400" dirty="0">
              <a:solidFill>
                <a:srgbClr val="1A204C"/>
              </a:solidFill>
              <a:effectLst/>
              <a:latin typeface="Nobel Black" panose="02000603040000020004"/>
              <a:ea typeface="Aptos" panose="020B0004020202020204" pitchFamily="34" charset="0"/>
              <a:cs typeface="Aptos" panose="020B0004020202020204" pitchFamily="34" charset="0"/>
            </a:endParaRPr>
          </a:p>
          <a:p>
            <a:pPr marL="228600" indent="-457200">
              <a:buFont typeface="Arial" panose="020B0604020202020204" pitchFamily="34" charset="0"/>
              <a:buChar char="•"/>
            </a:pPr>
            <a:endParaRPr lang="en-GB" sz="3600" dirty="0">
              <a:latin typeface="Nobel Black" panose="02000603040000020004"/>
            </a:endParaRPr>
          </a:p>
        </p:txBody>
      </p:sp>
      <p:pic>
        <p:nvPicPr>
          <p:cNvPr id="1028" name="Picture 4" descr="Film clubs and activities for children and young people | BFI Southbank">
            <a:extLst>
              <a:ext uri="{FF2B5EF4-FFF2-40B4-BE49-F238E27FC236}">
                <a16:creationId xmlns:a16="http://schemas.microsoft.com/office/drawing/2014/main" id="{1E5A8DB6-E6A7-3C06-3FE6-7C5FA6B42A12}"/>
              </a:ext>
            </a:extLst>
          </p:cNvPr>
          <p:cNvPicPr>
            <a:picLocks noChangeAspect="1" noChangeArrowheads="1"/>
          </p:cNvPicPr>
          <p:nvPr/>
        </p:nvPicPr>
        <p:blipFill rotWithShape="1">
          <a:blip r:embed="rId3">
            <a:duotone>
              <a:prstClr val="black"/>
              <a:srgbClr val="00A39E">
                <a:tint val="45000"/>
                <a:satMod val="400000"/>
              </a:srgbClr>
            </a:duotone>
            <a:extLst>
              <a:ext uri="{28A0092B-C50C-407E-A947-70E740481C1C}">
                <a14:useLocalDpi xmlns:a14="http://schemas.microsoft.com/office/drawing/2010/main" val="0"/>
              </a:ext>
            </a:extLst>
          </a:blip>
          <a:srcRect l="18949" r="50848"/>
          <a:stretch/>
        </p:blipFill>
        <p:spPr bwMode="auto">
          <a:xfrm>
            <a:off x="8958804" y="0"/>
            <a:ext cx="3233195" cy="606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8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749A8-F54F-F7A0-6FA5-99DA7C29231A}"/>
              </a:ext>
            </a:extLst>
          </p:cNvPr>
          <p:cNvSpPr>
            <a:spLocks noGrp="1"/>
          </p:cNvSpPr>
          <p:nvPr>
            <p:ph type="title"/>
          </p:nvPr>
        </p:nvSpPr>
        <p:spPr>
          <a:xfrm>
            <a:off x="1145894" y="-34692"/>
            <a:ext cx="10093124" cy="1325563"/>
          </a:xfrm>
        </p:spPr>
        <p:txBody>
          <a:bodyPr>
            <a:noAutofit/>
          </a:bodyPr>
          <a:lstStyle/>
          <a:p>
            <a:r>
              <a:rPr lang="en-GB" dirty="0"/>
              <a:t>Building experience for under 18s</a:t>
            </a:r>
          </a:p>
        </p:txBody>
      </p:sp>
      <p:sp>
        <p:nvSpPr>
          <p:cNvPr id="2" name="Slide Number Placeholder 10">
            <a:extLst>
              <a:ext uri="{FF2B5EF4-FFF2-40B4-BE49-F238E27FC236}">
                <a16:creationId xmlns:a16="http://schemas.microsoft.com/office/drawing/2014/main" id="{4E35169C-3FD1-7166-DE8A-E2561A78278B}"/>
              </a:ext>
            </a:extLst>
          </p:cNvPr>
          <p:cNvSpPr>
            <a:spLocks noGrp="1"/>
          </p:cNvSpPr>
          <p:nvPr>
            <p:ph type="sldNum" sz="quarter" idx="4294967295"/>
          </p:nvPr>
        </p:nvSpPr>
        <p:spPr>
          <a:xfrm>
            <a:off x="0" y="6565900"/>
            <a:ext cx="333375" cy="231775"/>
          </a:xfrm>
        </p:spPr>
        <p:txBody>
          <a:bodyPr/>
          <a:lstStyle/>
          <a:p>
            <a:fld id="{11AD926C-99FB-1E40-A7F8-21B51025BFCE}" type="slidenum">
              <a:rPr lang="en-US" smtClean="0"/>
              <a:pPr/>
              <a:t>37</a:t>
            </a:fld>
            <a:endParaRPr lang="en-US"/>
          </a:p>
        </p:txBody>
      </p:sp>
      <p:pic>
        <p:nvPicPr>
          <p:cNvPr id="3" name="Picture 2" descr="A picture containing text, plant, lamp&#10;&#10;Description automatically generated">
            <a:hlinkClick r:id="rId3"/>
            <a:extLst>
              <a:ext uri="{FF2B5EF4-FFF2-40B4-BE49-F238E27FC236}">
                <a16:creationId xmlns:a16="http://schemas.microsoft.com/office/drawing/2014/main" id="{E202FD56-B8FC-F2AE-C615-C1590E933BEA}"/>
              </a:ext>
            </a:extLst>
          </p:cNvPr>
          <p:cNvPicPr>
            <a:picLocks noChangeAspect="1"/>
          </p:cNvPicPr>
          <p:nvPr/>
        </p:nvPicPr>
        <p:blipFill rotWithShape="1">
          <a:blip r:embed="rId4">
            <a:extLst>
              <a:ext uri="{28A0092B-C50C-407E-A947-70E740481C1C}">
                <a14:useLocalDpi xmlns:a14="http://schemas.microsoft.com/office/drawing/2010/main" val="0"/>
              </a:ext>
            </a:extLst>
          </a:blip>
          <a:srcRect t="19137" b="14313"/>
          <a:stretch/>
        </p:blipFill>
        <p:spPr>
          <a:xfrm>
            <a:off x="4366767" y="2478395"/>
            <a:ext cx="3456949" cy="1508165"/>
          </a:xfrm>
          <a:prstGeom prst="rect">
            <a:avLst/>
          </a:prstGeom>
        </p:spPr>
      </p:pic>
      <p:pic>
        <p:nvPicPr>
          <p:cNvPr id="4098" name="Picture 2" descr="Speakers for Schools | Career Guidance and Work Experience ...">
            <a:extLst>
              <a:ext uri="{FF2B5EF4-FFF2-40B4-BE49-F238E27FC236}">
                <a16:creationId xmlns:a16="http://schemas.microsoft.com/office/drawing/2014/main" id="{7B48A964-9E38-9848-5CF2-F19A51FE17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50" y="2860865"/>
            <a:ext cx="3247342" cy="9936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ingpod">
            <a:extLst>
              <a:ext uri="{FF2B5EF4-FFF2-40B4-BE49-F238E27FC236}">
                <a16:creationId xmlns:a16="http://schemas.microsoft.com/office/drawing/2014/main" id="{47DA097C-F5C2-9F60-230C-F6D32A452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791" y="2867008"/>
            <a:ext cx="3445029" cy="8401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extLst>
              <a:ext uri="{FF2B5EF4-FFF2-40B4-BE49-F238E27FC236}">
                <a16:creationId xmlns:a16="http://schemas.microsoft.com/office/drawing/2014/main" id="{A50D589D-E5B2-395B-D029-5A5C1E1AEC63}"/>
              </a:ext>
            </a:extLst>
          </p:cNvPr>
          <p:cNvPicPr>
            <a:picLocks noChangeAspect="1"/>
          </p:cNvPicPr>
          <p:nvPr/>
        </p:nvPicPr>
        <p:blipFill>
          <a:blip r:embed="rId8">
            <a:duotone>
              <a:prstClr val="black"/>
              <a:schemeClr val="bg1">
                <a:tint val="45000"/>
                <a:satMod val="400000"/>
              </a:schemeClr>
            </a:duotone>
          </a:blip>
          <a:stretch>
            <a:fillRect/>
          </a:stretch>
        </p:blipFill>
        <p:spPr>
          <a:xfrm>
            <a:off x="2244935" y="878439"/>
            <a:ext cx="3005433" cy="1690556"/>
          </a:xfrm>
          <a:prstGeom prst="rect">
            <a:avLst/>
          </a:prstGeom>
        </p:spPr>
      </p:pic>
      <p:pic>
        <p:nvPicPr>
          <p:cNvPr id="4102" name="Picture 6" descr="4Skills Work Experience">
            <a:hlinkClick r:id="rId9"/>
            <a:extLst>
              <a:ext uri="{FF2B5EF4-FFF2-40B4-BE49-F238E27FC236}">
                <a16:creationId xmlns:a16="http://schemas.microsoft.com/office/drawing/2014/main" id="{7FA5BDAE-194F-1711-4965-718ED44EA05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9257"/>
          <a:stretch/>
        </p:blipFill>
        <p:spPr bwMode="auto">
          <a:xfrm>
            <a:off x="7050871" y="1084416"/>
            <a:ext cx="3005434" cy="11706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hlinkClick r:id="rId11"/>
            <a:extLst>
              <a:ext uri="{FF2B5EF4-FFF2-40B4-BE49-F238E27FC236}">
                <a16:creationId xmlns:a16="http://schemas.microsoft.com/office/drawing/2014/main" id="{8B914DCD-1AA6-ED9D-28A3-F10270F1C83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610" t="16819" r="3664" b="19536"/>
          <a:stretch/>
        </p:blipFill>
        <p:spPr bwMode="auto">
          <a:xfrm>
            <a:off x="8123033" y="4505648"/>
            <a:ext cx="3655787" cy="1442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red sign with white text&#10;&#10;Description automatically generated">
            <a:hlinkClick r:id="rId13"/>
            <a:extLst>
              <a:ext uri="{FF2B5EF4-FFF2-40B4-BE49-F238E27FC236}">
                <a16:creationId xmlns:a16="http://schemas.microsoft.com/office/drawing/2014/main" id="{222C9A16-A5F9-A919-2279-F98CAA790DA1}"/>
              </a:ext>
            </a:extLst>
          </p:cNvPr>
          <p:cNvPicPr>
            <a:picLocks noChangeAspect="1"/>
          </p:cNvPicPr>
          <p:nvPr/>
        </p:nvPicPr>
        <p:blipFill>
          <a:blip r:embed="rId14"/>
          <a:stretch>
            <a:fillRect/>
          </a:stretch>
        </p:blipFill>
        <p:spPr>
          <a:xfrm>
            <a:off x="1309202" y="4595140"/>
            <a:ext cx="2378527" cy="1263593"/>
          </a:xfrm>
          <a:prstGeom prst="rect">
            <a:avLst/>
          </a:prstGeom>
        </p:spPr>
      </p:pic>
      <p:pic>
        <p:nvPicPr>
          <p:cNvPr id="5122" name="Picture 2" descr="Film Training | Brilliant Film Academy">
            <a:hlinkClick r:id="rId15"/>
            <a:extLst>
              <a:ext uri="{FF2B5EF4-FFF2-40B4-BE49-F238E27FC236}">
                <a16:creationId xmlns:a16="http://schemas.microsoft.com/office/drawing/2014/main" id="{06BE97EC-7BAB-FEE6-AE15-05E636E48EB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4549" y="4326405"/>
            <a:ext cx="1842902" cy="184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329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423EF7-C687-C343-C2FC-2FB4A2905ECF}"/>
              </a:ext>
            </a:extLst>
          </p:cNvPr>
          <p:cNvSpPr>
            <a:spLocks noGrp="1"/>
          </p:cNvSpPr>
          <p:nvPr>
            <p:ph type="title"/>
          </p:nvPr>
        </p:nvSpPr>
        <p:spPr>
          <a:xfrm>
            <a:off x="580465" y="129488"/>
            <a:ext cx="10310726" cy="567690"/>
          </a:xfrm>
        </p:spPr>
        <p:txBody>
          <a:bodyPr>
            <a:normAutofit fontScale="90000"/>
          </a:bodyPr>
          <a:lstStyle/>
          <a:p>
            <a:r>
              <a:rPr lang="en-GB" dirty="0">
                <a:latin typeface="Nobel Black" panose="02000603040000020004"/>
              </a:rPr>
              <a:t>ENTRY ROUTES INTO THE INDUSTRY </a:t>
            </a:r>
          </a:p>
        </p:txBody>
      </p:sp>
      <p:grpSp>
        <p:nvGrpSpPr>
          <p:cNvPr id="17" name="Group 16">
            <a:extLst>
              <a:ext uri="{FF2B5EF4-FFF2-40B4-BE49-F238E27FC236}">
                <a16:creationId xmlns:a16="http://schemas.microsoft.com/office/drawing/2014/main" id="{33829BD6-E356-16CF-AEE3-AA9AF858CF6A}"/>
              </a:ext>
            </a:extLst>
          </p:cNvPr>
          <p:cNvGrpSpPr/>
          <p:nvPr/>
        </p:nvGrpSpPr>
        <p:grpSpPr>
          <a:xfrm>
            <a:off x="9514703" y="844662"/>
            <a:ext cx="2190956" cy="5091338"/>
            <a:chOff x="9514703" y="844662"/>
            <a:chExt cx="2190956" cy="5091338"/>
          </a:xfrm>
        </p:grpSpPr>
        <p:sp>
          <p:nvSpPr>
            <p:cNvPr id="8" name="Text Placeholder 6">
              <a:extLst>
                <a:ext uri="{FF2B5EF4-FFF2-40B4-BE49-F238E27FC236}">
                  <a16:creationId xmlns:a16="http://schemas.microsoft.com/office/drawing/2014/main" id="{09154F06-2241-1B1E-75C6-07B7F3C5AA9C}"/>
                </a:ext>
              </a:extLst>
            </p:cNvPr>
            <p:cNvSpPr txBox="1">
              <a:spLocks/>
            </p:cNvSpPr>
            <p:nvPr/>
          </p:nvSpPr>
          <p:spPr>
            <a:xfrm>
              <a:off x="9514703" y="844662"/>
              <a:ext cx="2189198" cy="5091338"/>
            </a:xfrm>
            <a:prstGeom prst="rect">
              <a:avLst/>
            </a:prstGeom>
            <a:noFill/>
            <a:ln>
              <a:solidFill>
                <a:srgbClr val="00807B"/>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GB" sz="1600" b="1" dirty="0">
                <a:solidFill>
                  <a:schemeClr val="bg1"/>
                </a:solidFill>
                <a:latin typeface="Nobel Black" panose="02000603040000020004"/>
                <a:hlinkClick r:id="rId2">
                  <a:extLst>
                    <a:ext uri="{A12FA001-AC4F-418D-AE19-62706E023703}">
                      <ahyp:hlinkClr xmlns:ahyp="http://schemas.microsoft.com/office/drawing/2018/hyperlinkcolor" val="tx"/>
                    </a:ext>
                  </a:extLst>
                </a:hlinkClick>
              </a:endParaRPr>
            </a:p>
            <a:p>
              <a:pPr>
                <a:lnSpc>
                  <a:spcPct val="100000"/>
                </a:lnSpc>
                <a:spcBef>
                  <a:spcPts val="0"/>
                </a:spcBef>
              </a:pPr>
              <a:endParaRPr lang="en-GB" sz="1500" b="1" dirty="0">
                <a:solidFill>
                  <a:schemeClr val="bg1"/>
                </a:solidFill>
                <a:latin typeface="Nobel Black" panose="02000603040000020004"/>
                <a:hlinkClick r:id="rId2">
                  <a:extLst>
                    <a:ext uri="{A12FA001-AC4F-418D-AE19-62706E023703}">
                      <ahyp:hlinkClr xmlns:ahyp="http://schemas.microsoft.com/office/drawing/2018/hyperlinkcolor" val="tx"/>
                    </a:ext>
                  </a:extLst>
                </a:hlinkClick>
              </a:endParaRPr>
            </a:p>
            <a:p>
              <a:pPr>
                <a:lnSpc>
                  <a:spcPct val="100000"/>
                </a:lnSpc>
                <a:spcBef>
                  <a:spcPts val="0"/>
                </a:spcBef>
              </a:pPr>
              <a:endParaRPr lang="en-GB" sz="1500" b="1" dirty="0">
                <a:latin typeface="Nobel Black" panose="02000603040000020004"/>
                <a:hlinkClick r:id="rId2">
                  <a:extLst>
                    <a:ext uri="{A12FA001-AC4F-418D-AE19-62706E023703}">
                      <ahyp:hlinkClr xmlns:ahyp="http://schemas.microsoft.com/office/drawing/2018/hyperlinkcolor" val="tx"/>
                    </a:ext>
                  </a:extLst>
                </a:hlinkClick>
              </a:endParaRPr>
            </a:p>
            <a:p>
              <a:pPr>
                <a:lnSpc>
                  <a:spcPct val="100000"/>
                </a:lnSpc>
                <a:spcBef>
                  <a:spcPts val="0"/>
                </a:spcBef>
                <a:spcAft>
                  <a:spcPts val="600"/>
                </a:spcAft>
              </a:pPr>
              <a:r>
                <a:rPr lang="en-GB" sz="1600" b="1" dirty="0">
                  <a:latin typeface="Nobel Black" panose="02000603040000020004"/>
                  <a:hlinkClick r:id="rId2">
                    <a:extLst>
                      <a:ext uri="{A12FA001-AC4F-418D-AE19-62706E023703}">
                        <ahyp:hlinkClr xmlns:ahyp="http://schemas.microsoft.com/office/drawing/2018/hyperlinkcolor" val="tx"/>
                      </a:ext>
                    </a:extLst>
                  </a:hlinkClick>
                </a:rPr>
                <a:t>Breakout</a:t>
              </a:r>
              <a:r>
                <a:rPr lang="en-GB" sz="1600" dirty="0">
                  <a:latin typeface="Nobel Black" panose="02000603040000020004"/>
                  <a:hlinkClick r:id="rId2">
                    <a:extLst>
                      <a:ext uri="{A12FA001-AC4F-418D-AE19-62706E023703}">
                        <ahyp:hlinkClr xmlns:ahyp="http://schemas.microsoft.com/office/drawing/2018/hyperlinkcolor" val="tx"/>
                      </a:ext>
                    </a:extLst>
                  </a:hlinkClick>
                </a:rPr>
                <a:t> – Creative UK and Netflix</a:t>
              </a:r>
              <a:endParaRPr lang="en-GB" sz="1600"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spcAft>
                  <a:spcPts val="600"/>
                </a:spcAft>
              </a:pPr>
              <a:r>
                <a:rPr lang="en-GB" sz="1600" b="1" dirty="0">
                  <a:latin typeface="Nobel Black" panose="02000603040000020004"/>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Channel 4 </a:t>
              </a:r>
              <a:r>
                <a:rPr lang="en-GB" sz="1600" dirty="0">
                  <a:latin typeface="Nobel Black" panose="02000603040000020004"/>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Talent Schemes</a:t>
              </a:r>
              <a:endParaRPr lang="en-GB" sz="1600"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spcAft>
                  <a:spcPts val="600"/>
                </a:spcAft>
              </a:pPr>
              <a:r>
                <a:rPr lang="en-GB" sz="1600" b="1" dirty="0">
                  <a:latin typeface="Nobel Black" panose="02000603040000020004"/>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BBC </a:t>
              </a:r>
              <a:r>
                <a:rPr lang="en-GB" sz="1600" dirty="0">
                  <a:latin typeface="Nobel Black" panose="02000603040000020004"/>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Writers room</a:t>
              </a:r>
              <a:endParaRPr lang="en-GB" sz="1600"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pPr>
              <a:endParaRPr lang="en-GB" sz="1500" dirty="0">
                <a:latin typeface="Nobel Black" panose="02000603040000020004"/>
                <a:ea typeface="Roboto" panose="02000000000000000000" pitchFamily="2" charset="0"/>
                <a:cs typeface="Roboto" panose="02000000000000000000" pitchFamily="2" charset="0"/>
              </a:endParaRPr>
            </a:p>
          </p:txBody>
        </p:sp>
        <p:sp>
          <p:nvSpPr>
            <p:cNvPr id="7" name="Text Placeholder 5">
              <a:extLst>
                <a:ext uri="{FF2B5EF4-FFF2-40B4-BE49-F238E27FC236}">
                  <a16:creationId xmlns:a16="http://schemas.microsoft.com/office/drawing/2014/main" id="{B2F09C4A-348E-4A87-817C-4B27FF60B88D}"/>
                </a:ext>
              </a:extLst>
            </p:cNvPr>
            <p:cNvSpPr txBox="1">
              <a:spLocks/>
            </p:cNvSpPr>
            <p:nvPr/>
          </p:nvSpPr>
          <p:spPr>
            <a:xfrm>
              <a:off x="9514703" y="844662"/>
              <a:ext cx="2190956" cy="505927"/>
            </a:xfrm>
            <a:prstGeom prst="rect">
              <a:avLst/>
            </a:prstGeom>
            <a:solidFill>
              <a:srgbClr val="00807B"/>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Writing /Dev schemes</a:t>
              </a:r>
            </a:p>
          </p:txBody>
        </p:sp>
      </p:grpSp>
      <p:grpSp>
        <p:nvGrpSpPr>
          <p:cNvPr id="18" name="Group 17">
            <a:extLst>
              <a:ext uri="{FF2B5EF4-FFF2-40B4-BE49-F238E27FC236}">
                <a16:creationId xmlns:a16="http://schemas.microsoft.com/office/drawing/2014/main" id="{957654A1-20C3-1586-FF61-1C926C0C8E28}"/>
              </a:ext>
            </a:extLst>
          </p:cNvPr>
          <p:cNvGrpSpPr/>
          <p:nvPr/>
        </p:nvGrpSpPr>
        <p:grpSpPr>
          <a:xfrm>
            <a:off x="6555702" y="836700"/>
            <a:ext cx="2744813" cy="5099301"/>
            <a:chOff x="6555703" y="836700"/>
            <a:chExt cx="2555734" cy="5099301"/>
          </a:xfrm>
        </p:grpSpPr>
        <p:sp>
          <p:nvSpPr>
            <p:cNvPr id="10" name="Text Placeholder 8">
              <a:extLst>
                <a:ext uri="{FF2B5EF4-FFF2-40B4-BE49-F238E27FC236}">
                  <a16:creationId xmlns:a16="http://schemas.microsoft.com/office/drawing/2014/main" id="{0D398405-AB9C-618F-EEBB-8C04F4EA8F64}"/>
                </a:ext>
              </a:extLst>
            </p:cNvPr>
            <p:cNvSpPr txBox="1">
              <a:spLocks/>
            </p:cNvSpPr>
            <p:nvPr/>
          </p:nvSpPr>
          <p:spPr>
            <a:xfrm>
              <a:off x="6562481" y="844663"/>
              <a:ext cx="2548955" cy="5091338"/>
            </a:xfrm>
            <a:prstGeom prst="rect">
              <a:avLst/>
            </a:prstGeom>
            <a:noFill/>
            <a:ln>
              <a:solidFill>
                <a:srgbClr val="00807B"/>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GB" sz="1600" b="1" dirty="0">
                <a:latin typeface="Nobel Black" panose="02000603040000020004"/>
                <a:ea typeface="Roboto" panose="02000000000000000000" pitchFamily="2" charset="0"/>
                <a:cs typeface="Roboto" panose="02000000000000000000" pitchFamily="2" charset="0"/>
                <a:hlinkClick r:id="" action="ppaction://noaction">
                  <a:extLst>
                    <a:ext uri="{A12FA001-AC4F-418D-AE19-62706E023703}">
                      <ahyp:hlinkClr xmlns:ahyp="http://schemas.microsoft.com/office/drawing/2018/hyperlinkcolor" val="tx"/>
                    </a:ext>
                  </a:extLst>
                </a:hlinkClick>
              </a:endParaRPr>
            </a:p>
            <a:p>
              <a:pPr>
                <a:lnSpc>
                  <a:spcPct val="100000"/>
                </a:lnSpc>
                <a:spcBef>
                  <a:spcPts val="0"/>
                </a:spcBef>
              </a:pPr>
              <a:endParaRPr lang="en-GB" sz="1500" b="1" dirty="0">
                <a:latin typeface="Nobel Black" panose="02000603040000020004"/>
                <a:ea typeface="Roboto" panose="02000000000000000000" pitchFamily="2" charset="0"/>
                <a:cs typeface="Roboto" panose="02000000000000000000" pitchFamily="2" charset="0"/>
                <a:hlinkClick r:id="" action="ppaction://noaction">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500" b="1" dirty="0">
                <a:latin typeface="Nobel Black" panose="02000603040000020004"/>
                <a:ea typeface="Roboto" panose="02000000000000000000" pitchFamily="2" charset="0"/>
                <a:cs typeface="Roboto" panose="02000000000000000000" pitchFamily="2" charset="0"/>
                <a:hlinkClick r:id="" action="ppaction://noaction">
                  <a:extLst>
                    <a:ext uri="{A12FA001-AC4F-418D-AE19-62706E023703}">
                      <ahyp:hlinkClr xmlns:ahyp="http://schemas.microsoft.com/office/drawing/2018/hyperlinkcolor" val="tx"/>
                    </a:ext>
                  </a:extLst>
                </a:hlinkClick>
              </a:endParaRPr>
            </a:p>
            <a:p>
              <a:pPr>
                <a:lnSpc>
                  <a:spcPct val="100000"/>
                </a:lnSpc>
                <a:spcBef>
                  <a:spcPts val="0"/>
                </a:spcBef>
                <a:spcAft>
                  <a:spcPts val="1200"/>
                </a:spcAft>
              </a:pPr>
              <a:r>
                <a:rPr lang="en-GB" sz="1600" b="1" dirty="0">
                  <a:latin typeface="Nobel Black" panose="02000603040000020004"/>
                  <a:hlinkClick r:id="rId5">
                    <a:extLst>
                      <a:ext uri="{A12FA001-AC4F-418D-AE19-62706E023703}">
                        <ahyp:hlinkClr xmlns:ahyp="http://schemas.microsoft.com/office/drawing/2018/hyperlinkcolor" val="tx"/>
                      </a:ext>
                    </a:extLst>
                  </a:hlinkClick>
                </a:rPr>
                <a:t>Warner Bros. </a:t>
              </a:r>
              <a:r>
                <a:rPr lang="en-GB" sz="1600" dirty="0" err="1">
                  <a:latin typeface="Nobel Black" panose="02000603040000020004"/>
                  <a:hlinkClick r:id="rId5">
                    <a:extLst>
                      <a:ext uri="{A12FA001-AC4F-418D-AE19-62706E023703}">
                        <ahyp:hlinkClr xmlns:ahyp="http://schemas.microsoft.com/office/drawing/2018/hyperlinkcolor" val="tx"/>
                      </a:ext>
                    </a:extLst>
                  </a:hlinkClick>
                </a:rPr>
                <a:t>CrewHQ</a:t>
              </a:r>
              <a:r>
                <a:rPr lang="en-GB" sz="1600" dirty="0">
                  <a:latin typeface="Nobel Black" panose="02000603040000020004"/>
                  <a:hlinkClick r:id="rId5">
                    <a:extLst>
                      <a:ext uri="{A12FA001-AC4F-418D-AE19-62706E023703}">
                        <ahyp:hlinkClr xmlns:ahyp="http://schemas.microsoft.com/office/drawing/2018/hyperlinkcolor" val="tx"/>
                      </a:ext>
                    </a:extLst>
                  </a:hlinkClick>
                </a:rPr>
                <a:t> Trainee Programme</a:t>
              </a:r>
              <a:endParaRPr lang="en-GB" sz="1600" b="1" dirty="0">
                <a:latin typeface="Nobel Black" panose="02000603040000020004"/>
                <a:ea typeface="Roboto" panose="02000000000000000000" pitchFamily="2" charset="0"/>
                <a:cs typeface="Roboto" panose="02000000000000000000" pitchFamily="2" charset="0"/>
                <a:hlinkClick r:id="" action="ppaction://noaction">
                  <a:extLst>
                    <a:ext uri="{A12FA001-AC4F-418D-AE19-62706E023703}">
                      <ahyp:hlinkClr xmlns:ahyp="http://schemas.microsoft.com/office/drawing/2018/hyperlinkcolor" val="tx"/>
                    </a:ext>
                  </a:extLst>
                </a:hlinkClick>
              </a:endParaRPr>
            </a:p>
            <a:p>
              <a:pPr>
                <a:lnSpc>
                  <a:spcPct val="100000"/>
                </a:lnSpc>
                <a:spcBef>
                  <a:spcPts val="0"/>
                </a:spcBef>
                <a:spcAft>
                  <a:spcPts val="1200"/>
                </a:spcAft>
              </a:pPr>
              <a:r>
                <a:rPr lang="en-GB" sz="1600" b="1" dirty="0">
                  <a:latin typeface="Nobel Black" panose="02000603040000020004"/>
                  <a:ea typeface="Roboto" panose="02000000000000000000" pitchFamily="2" charset="0"/>
                  <a:cs typeface="Roboto" panose="02000000000000000000" pitchFamily="2" charset="0"/>
                  <a:hlinkClick r:id="" action="ppaction://noaction">
                    <a:extLst>
                      <a:ext uri="{A12FA001-AC4F-418D-AE19-62706E023703}">
                        <ahyp:hlinkClr xmlns:ahyp="http://schemas.microsoft.com/office/drawing/2018/hyperlinkcolor" val="tx"/>
                      </a:ext>
                    </a:extLst>
                  </a:hlinkClick>
                </a:rPr>
                <a:t>ScreenSkills </a:t>
              </a:r>
              <a:r>
                <a:rPr lang="en-GB" sz="1600" dirty="0">
                  <a:latin typeface="Nobel Black" panose="02000603040000020004"/>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Trainee Finder</a:t>
              </a:r>
              <a:endParaRPr lang="en-GB" sz="1600"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spcAft>
                  <a:spcPts val="1200"/>
                </a:spcAft>
              </a:pPr>
              <a:r>
                <a:rPr lang="en-GB" sz="1600" b="1" dirty="0">
                  <a:latin typeface="Nobel Black" panose="02000603040000020004"/>
                  <a:hlinkClick r:id="rId7">
                    <a:extLst>
                      <a:ext uri="{A12FA001-AC4F-418D-AE19-62706E023703}">
                        <ahyp:hlinkClr xmlns:ahyp="http://schemas.microsoft.com/office/drawing/2018/hyperlinkcolor" val="tx"/>
                      </a:ext>
                    </a:extLst>
                  </a:hlinkClick>
                </a:rPr>
                <a:t>BBC</a:t>
              </a:r>
              <a:r>
                <a:rPr lang="en-GB" sz="1600" dirty="0">
                  <a:latin typeface="Nobel Black" panose="02000603040000020004"/>
                  <a:hlinkClick r:id="rId7">
                    <a:extLst>
                      <a:ext uri="{A12FA001-AC4F-418D-AE19-62706E023703}">
                        <ahyp:hlinkClr xmlns:ahyp="http://schemas.microsoft.com/office/drawing/2018/hyperlinkcolor" val="tx"/>
                      </a:ext>
                    </a:extLst>
                  </a:hlinkClick>
                </a:rPr>
                <a:t> Paid Work Placement</a:t>
              </a:r>
              <a:endParaRPr lang="en-GB" sz="1600"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spcAft>
                  <a:spcPts val="1200"/>
                </a:spcAft>
              </a:pPr>
              <a:r>
                <a:rPr lang="en-GB" sz="1600" b="1" dirty="0">
                  <a:latin typeface="Nobel Black" panose="02000603040000020004"/>
                  <a:ea typeface="Roboto" panose="02000000000000000000" pitchFamily="2" charset="0"/>
                  <a:cs typeface="Roboto" panose="02000000000000000000" pitchFamily="2" charset="0"/>
                  <a:hlinkClick r:id="rId8">
                    <a:extLst>
                      <a:ext uri="{A12FA001-AC4F-418D-AE19-62706E023703}">
                        <ahyp:hlinkClr xmlns:ahyp="http://schemas.microsoft.com/office/drawing/2018/hyperlinkcolor" val="tx"/>
                      </a:ext>
                    </a:extLst>
                  </a:hlinkClick>
                </a:rPr>
                <a:t>Channel 4 </a:t>
              </a:r>
              <a:r>
                <a:rPr lang="en-GB" sz="1600" dirty="0">
                  <a:latin typeface="Nobel Black" panose="02000603040000020004"/>
                  <a:ea typeface="Roboto" panose="02000000000000000000" pitchFamily="2" charset="0"/>
                  <a:cs typeface="Roboto" panose="02000000000000000000" pitchFamily="2" charset="0"/>
                  <a:hlinkClick r:id="rId8">
                    <a:extLst>
                      <a:ext uri="{A12FA001-AC4F-418D-AE19-62706E023703}">
                        <ahyp:hlinkClr xmlns:ahyp="http://schemas.microsoft.com/office/drawing/2018/hyperlinkcolor" val="tx"/>
                      </a:ext>
                    </a:extLst>
                  </a:hlinkClick>
                </a:rPr>
                <a:t>Production Training Scheme</a:t>
              </a:r>
              <a:endParaRPr lang="en-GB" sz="1600"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spcAft>
                  <a:spcPts val="1200"/>
                </a:spcAft>
              </a:pPr>
              <a:r>
                <a:rPr lang="en-GB" sz="1600" b="1" dirty="0">
                  <a:latin typeface="Nobel Black" panose="02000603040000020004"/>
                  <a:hlinkClick r:id="rId9">
                    <a:extLst>
                      <a:ext uri="{A12FA001-AC4F-418D-AE19-62706E023703}">
                        <ahyp:hlinkClr xmlns:ahyp="http://schemas.microsoft.com/office/drawing/2018/hyperlinkcolor" val="tx"/>
                      </a:ext>
                    </a:extLst>
                  </a:hlinkClick>
                </a:rPr>
                <a:t>Disney</a:t>
              </a:r>
              <a:r>
                <a:rPr lang="en-GB" sz="1600" dirty="0">
                  <a:latin typeface="Nobel Black" panose="02000603040000020004"/>
                  <a:hlinkClick r:id="rId9">
                    <a:extLst>
                      <a:ext uri="{A12FA001-AC4F-418D-AE19-62706E023703}">
                        <ahyp:hlinkClr xmlns:ahyp="http://schemas.microsoft.com/office/drawing/2018/hyperlinkcolor" val="tx"/>
                      </a:ext>
                    </a:extLst>
                  </a:hlinkClick>
                </a:rPr>
                <a:t> Trainee Scheme</a:t>
              </a:r>
              <a:endParaRPr lang="en-GB" sz="1600" dirty="0">
                <a:latin typeface="Nobel Black" panose="02000603040000020004"/>
              </a:endParaRPr>
            </a:p>
            <a:p>
              <a:pPr>
                <a:lnSpc>
                  <a:spcPct val="100000"/>
                </a:lnSpc>
                <a:spcBef>
                  <a:spcPts val="0"/>
                </a:spcBef>
                <a:spcAft>
                  <a:spcPts val="1200"/>
                </a:spcAft>
              </a:pPr>
              <a:r>
                <a:rPr lang="en-GB" sz="1600" b="1" dirty="0">
                  <a:latin typeface="Nobel Black" panose="02000603040000020004"/>
                  <a:hlinkClick r:id="rId10">
                    <a:extLst>
                      <a:ext uri="{A12FA001-AC4F-418D-AE19-62706E023703}">
                        <ahyp:hlinkClr xmlns:ahyp="http://schemas.microsoft.com/office/drawing/2018/hyperlinkcolor" val="tx"/>
                      </a:ext>
                    </a:extLst>
                  </a:hlinkClick>
                </a:rPr>
                <a:t>Young Film Academy </a:t>
              </a:r>
              <a:r>
                <a:rPr lang="en-GB" sz="1600" dirty="0">
                  <a:latin typeface="Nobel Black" panose="02000603040000020004"/>
                  <a:hlinkClick r:id="rId10">
                    <a:extLst>
                      <a:ext uri="{A12FA001-AC4F-418D-AE19-62706E023703}">
                        <ahyp:hlinkClr xmlns:ahyp="http://schemas.microsoft.com/office/drawing/2018/hyperlinkcolor" val="tx"/>
                      </a:ext>
                    </a:extLst>
                  </a:hlinkClick>
                </a:rPr>
                <a:t>Work Experience</a:t>
              </a:r>
              <a:endParaRPr lang="en-GB" sz="1600" dirty="0">
                <a:latin typeface="Nobel Black" panose="02000603040000020004"/>
              </a:endParaRPr>
            </a:p>
            <a:p>
              <a:pPr>
                <a:lnSpc>
                  <a:spcPct val="100000"/>
                </a:lnSpc>
                <a:spcBef>
                  <a:spcPts val="0"/>
                </a:spcBef>
                <a:spcAft>
                  <a:spcPts val="1200"/>
                </a:spcAft>
              </a:pPr>
              <a:r>
                <a:rPr lang="en-GB" sz="1600" b="1" dirty="0">
                  <a:latin typeface="Nobel Black" panose="02000603040000020004"/>
                  <a:hlinkClick r:id="rId11">
                    <a:extLst>
                      <a:ext uri="{A12FA001-AC4F-418D-AE19-62706E023703}">
                        <ahyp:hlinkClr xmlns:ahyp="http://schemas.microsoft.com/office/drawing/2018/hyperlinkcolor" val="tx"/>
                      </a:ext>
                    </a:extLst>
                  </a:hlinkClick>
                </a:rPr>
                <a:t>Film Buddy </a:t>
              </a:r>
              <a:r>
                <a:rPr lang="en-GB" sz="1600" dirty="0">
                  <a:latin typeface="Nobel Black" panose="02000603040000020004"/>
                  <a:hlinkClick r:id="rId11">
                    <a:extLst>
                      <a:ext uri="{A12FA001-AC4F-418D-AE19-62706E023703}">
                        <ahyp:hlinkClr xmlns:ahyp="http://schemas.microsoft.com/office/drawing/2018/hyperlinkcolor" val="tx"/>
                      </a:ext>
                    </a:extLst>
                  </a:hlinkClick>
                </a:rPr>
                <a:t>Work Placements</a:t>
              </a:r>
              <a:endParaRPr lang="en-GB" sz="1600" dirty="0">
                <a:latin typeface="Nobel Black" panose="02000603040000020004"/>
              </a:endParaRPr>
            </a:p>
            <a:p>
              <a:pPr>
                <a:lnSpc>
                  <a:spcPct val="100000"/>
                </a:lnSpc>
                <a:spcAft>
                  <a:spcPts val="600"/>
                </a:spcAft>
              </a:pPr>
              <a:endParaRPr lang="en-GB" sz="1600" u="sng" dirty="0">
                <a:latin typeface="Nobel Black" panose="02000603040000020004"/>
              </a:endParaRPr>
            </a:p>
          </p:txBody>
        </p:sp>
        <p:sp>
          <p:nvSpPr>
            <p:cNvPr id="9" name="Text Placeholder 7">
              <a:extLst>
                <a:ext uri="{FF2B5EF4-FFF2-40B4-BE49-F238E27FC236}">
                  <a16:creationId xmlns:a16="http://schemas.microsoft.com/office/drawing/2014/main" id="{47739584-BA83-AE88-785E-87514C21D70D}"/>
                </a:ext>
              </a:extLst>
            </p:cNvPr>
            <p:cNvSpPr txBox="1">
              <a:spLocks/>
            </p:cNvSpPr>
            <p:nvPr/>
          </p:nvSpPr>
          <p:spPr>
            <a:xfrm>
              <a:off x="6555703" y="836700"/>
              <a:ext cx="2555734" cy="505927"/>
            </a:xfrm>
            <a:prstGeom prst="rect">
              <a:avLst/>
            </a:prstGeom>
            <a:solidFill>
              <a:srgbClr val="00807B"/>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Placements / experience</a:t>
              </a:r>
            </a:p>
          </p:txBody>
        </p:sp>
      </p:grpSp>
      <p:grpSp>
        <p:nvGrpSpPr>
          <p:cNvPr id="15" name="Group 14">
            <a:extLst>
              <a:ext uri="{FF2B5EF4-FFF2-40B4-BE49-F238E27FC236}">
                <a16:creationId xmlns:a16="http://schemas.microsoft.com/office/drawing/2014/main" id="{37CFB915-6CD7-1D6C-E992-D7D0BE003021}"/>
              </a:ext>
            </a:extLst>
          </p:cNvPr>
          <p:cNvGrpSpPr/>
          <p:nvPr/>
        </p:nvGrpSpPr>
        <p:grpSpPr>
          <a:xfrm>
            <a:off x="3639035" y="830718"/>
            <a:ext cx="2751591" cy="5105281"/>
            <a:chOff x="3639035" y="830718"/>
            <a:chExt cx="2751591" cy="5105281"/>
          </a:xfrm>
        </p:grpSpPr>
        <p:sp>
          <p:nvSpPr>
            <p:cNvPr id="12" name="Text Placeholder 10">
              <a:extLst>
                <a:ext uri="{FF2B5EF4-FFF2-40B4-BE49-F238E27FC236}">
                  <a16:creationId xmlns:a16="http://schemas.microsoft.com/office/drawing/2014/main" id="{2EA2C17F-A05E-1E62-D78C-7376D46A6797}"/>
                </a:ext>
              </a:extLst>
            </p:cNvPr>
            <p:cNvSpPr txBox="1">
              <a:spLocks/>
            </p:cNvSpPr>
            <p:nvPr/>
          </p:nvSpPr>
          <p:spPr>
            <a:xfrm>
              <a:off x="3639035" y="830718"/>
              <a:ext cx="2744814" cy="5105281"/>
            </a:xfrm>
            <a:prstGeom prst="rect">
              <a:avLst/>
            </a:prstGeom>
            <a:noFill/>
            <a:ln>
              <a:solidFill>
                <a:srgbClr val="00807B"/>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GB" sz="1600" b="1" dirty="0">
                <a:latin typeface="Nobel Black" panose="02000603040000020004"/>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endParaRPr>
            </a:p>
            <a:p>
              <a:pPr>
                <a:lnSpc>
                  <a:spcPct val="100000"/>
                </a:lnSpc>
                <a:spcBef>
                  <a:spcPts val="0"/>
                </a:spcBef>
              </a:pPr>
              <a:endParaRPr lang="en-GB" sz="1500" b="1" dirty="0">
                <a:latin typeface="Nobel Black" panose="02000603040000020004"/>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endParaRPr>
            </a:p>
            <a:p>
              <a:pPr>
                <a:lnSpc>
                  <a:spcPct val="100000"/>
                </a:lnSpc>
                <a:spcBef>
                  <a:spcPts val="0"/>
                </a:spcBef>
                <a:spcAft>
                  <a:spcPts val="1200"/>
                </a:spcAft>
              </a:pPr>
              <a:endParaRPr lang="en-GB" sz="1500" b="1" dirty="0">
                <a:latin typeface="Nobel Black" panose="02000603040000020004"/>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endParaRPr>
            </a:p>
            <a:p>
              <a:pPr>
                <a:lnSpc>
                  <a:spcPct val="100000"/>
                </a:lnSpc>
                <a:spcBef>
                  <a:spcPts val="0"/>
                </a:spcBef>
                <a:spcAft>
                  <a:spcPts val="1200"/>
                </a:spcAft>
              </a:pPr>
              <a:r>
                <a:rPr lang="en-GB" sz="1700" b="1" dirty="0">
                  <a:latin typeface="Nobel Black" panose="02000603040000020004"/>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Sky Studios Elstree </a:t>
              </a:r>
              <a:r>
                <a:rPr lang="en-GB" sz="1700" dirty="0">
                  <a:latin typeface="Nobel Black" panose="02000603040000020004"/>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Future Talent Programme</a:t>
              </a:r>
              <a:endParaRPr lang="en-GB" sz="1700" dirty="0">
                <a:latin typeface="Nobel Black" panose="02000603040000020004"/>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endParaRPr>
            </a:p>
            <a:p>
              <a:pPr>
                <a:lnSpc>
                  <a:spcPct val="100000"/>
                </a:lnSpc>
                <a:spcBef>
                  <a:spcPts val="0"/>
                </a:spcBef>
                <a:spcAft>
                  <a:spcPts val="1200"/>
                </a:spcAft>
              </a:pPr>
              <a:r>
                <a:rPr lang="en-GB" sz="1700" b="1" dirty="0">
                  <a:latin typeface="Nobel Black" panose="02000603040000020004"/>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Elstree Screen Arts</a:t>
              </a:r>
              <a:r>
                <a:rPr lang="en-GB" sz="1700" dirty="0">
                  <a:latin typeface="Nobel Black" panose="02000603040000020004"/>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 Craft Skills Traineeship</a:t>
              </a:r>
              <a:endParaRPr lang="en-GB" sz="1700"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spcAft>
                  <a:spcPts val="1200"/>
                </a:spcAft>
              </a:pPr>
              <a:r>
                <a:rPr lang="en-GB" sz="1700" b="1" dirty="0">
                  <a:latin typeface="Nobel Black" panose="02000603040000020004"/>
                  <a:ea typeface="Roboto" panose="02000000000000000000" pitchFamily="2" charset="0"/>
                  <a:cs typeface="Roboto" panose="02000000000000000000" pitchFamily="2" charset="0"/>
                </a:rPr>
                <a:t>Universal’s </a:t>
              </a:r>
              <a:r>
                <a:rPr lang="en-GB" sz="1700" dirty="0">
                  <a:latin typeface="Nobel Black" panose="02000603040000020004"/>
                  <a:ea typeface="Roboto" panose="02000000000000000000" pitchFamily="2" charset="0"/>
                  <a:cs typeface="Roboto" panose="02000000000000000000" pitchFamily="2" charset="0"/>
                </a:rPr>
                <a:t>Below the Line Traineeship ran through </a:t>
              </a:r>
              <a:r>
                <a:rPr lang="en-GB" sz="1700" b="1" dirty="0">
                  <a:latin typeface="Nobel Black" panose="02000603040000020004"/>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Film London</a:t>
              </a:r>
              <a:endParaRPr lang="en-GB" sz="1700" b="1" dirty="0">
                <a:latin typeface="Nobel Black" panose="02000603040000020004"/>
                <a:ea typeface="Roboto" panose="02000000000000000000" pitchFamily="2" charset="0"/>
                <a:cs typeface="Roboto" panose="02000000000000000000" pitchFamily="2" charset="0"/>
              </a:endParaRPr>
            </a:p>
            <a:p>
              <a:pPr>
                <a:lnSpc>
                  <a:spcPct val="100000"/>
                </a:lnSpc>
                <a:spcBef>
                  <a:spcPts val="0"/>
                </a:spcBef>
                <a:spcAft>
                  <a:spcPts val="1200"/>
                </a:spcAft>
              </a:pPr>
              <a:r>
                <a:rPr lang="en-GB" sz="1700" b="1" dirty="0">
                  <a:latin typeface="Nobel Black" panose="02000603040000020004"/>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NBCU </a:t>
              </a:r>
              <a:r>
                <a:rPr lang="en-GB" sz="1700" dirty="0">
                  <a:latin typeface="Nobel Black" panose="02000603040000020004"/>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Internship</a:t>
              </a:r>
              <a:endParaRPr lang="en-GB" sz="1700" b="1" dirty="0">
                <a:latin typeface="Nobel Black" panose="02000603040000020004"/>
                <a:ea typeface="Roboto" panose="02000000000000000000" pitchFamily="2" charset="0"/>
                <a:cs typeface="Roboto" panose="02000000000000000000" pitchFamily="2" charset="0"/>
                <a:hlinkClick r:id="" action="ppaction://noaction">
                  <a:extLst>
                    <a:ext uri="{A12FA001-AC4F-418D-AE19-62706E023703}">
                      <ahyp:hlinkClr xmlns:ahyp="http://schemas.microsoft.com/office/drawing/2018/hyperlinkcolor" val="tx"/>
                    </a:ext>
                  </a:extLst>
                </a:hlinkClick>
              </a:endParaRPr>
            </a:p>
            <a:p>
              <a:pPr>
                <a:lnSpc>
                  <a:spcPct val="100000"/>
                </a:lnSpc>
                <a:spcBef>
                  <a:spcPts val="0"/>
                </a:spcBef>
                <a:spcAft>
                  <a:spcPts val="1200"/>
                </a:spcAft>
              </a:pPr>
              <a:r>
                <a:rPr lang="en-GB" sz="1700" b="1" dirty="0">
                  <a:latin typeface="Nobel Black" panose="02000603040000020004"/>
                  <a:hlinkClick r:id="rId16">
                    <a:extLst>
                      <a:ext uri="{A12FA001-AC4F-418D-AE19-62706E023703}">
                        <ahyp:hlinkClr xmlns:ahyp="http://schemas.microsoft.com/office/drawing/2018/hyperlinkcolor" val="tx"/>
                      </a:ext>
                    </a:extLst>
                  </a:hlinkClick>
                </a:rPr>
                <a:t>Amazon Prime </a:t>
              </a:r>
              <a:r>
                <a:rPr lang="en-GB" sz="1700" dirty="0">
                  <a:latin typeface="Nobel Black" panose="02000603040000020004"/>
                  <a:hlinkClick r:id="rId16">
                    <a:extLst>
                      <a:ext uri="{A12FA001-AC4F-418D-AE19-62706E023703}">
                        <ahyp:hlinkClr xmlns:ahyp="http://schemas.microsoft.com/office/drawing/2018/hyperlinkcolor" val="tx"/>
                      </a:ext>
                    </a:extLst>
                  </a:hlinkClick>
                </a:rPr>
                <a:t>Video Craft Academy</a:t>
              </a:r>
              <a:endParaRPr lang="en-GB" sz="1700" dirty="0">
                <a:latin typeface="Nobel Black" panose="02000603040000020004"/>
              </a:endParaRPr>
            </a:p>
            <a:p>
              <a:pPr>
                <a:lnSpc>
                  <a:spcPct val="100000"/>
                </a:lnSpc>
                <a:spcBef>
                  <a:spcPts val="0"/>
                </a:spcBef>
                <a:spcAft>
                  <a:spcPts val="1200"/>
                </a:spcAft>
              </a:pPr>
              <a:r>
                <a:rPr lang="en-GB" sz="1700" b="1" dirty="0">
                  <a:latin typeface="Nobel Black" panose="02000603040000020004"/>
                  <a:hlinkClick r:id="rId17">
                    <a:extLst>
                      <a:ext uri="{A12FA001-AC4F-418D-AE19-62706E023703}">
                        <ahyp:hlinkClr xmlns:ahyp="http://schemas.microsoft.com/office/drawing/2018/hyperlinkcolor" val="tx"/>
                      </a:ext>
                    </a:extLst>
                  </a:hlinkClick>
                </a:rPr>
                <a:t>Lime Pictures </a:t>
              </a:r>
              <a:r>
                <a:rPr lang="en-GB" sz="1700" dirty="0">
                  <a:latin typeface="Nobel Black" panose="02000603040000020004"/>
                  <a:hlinkClick r:id="rId17">
                    <a:extLst>
                      <a:ext uri="{A12FA001-AC4F-418D-AE19-62706E023703}">
                        <ahyp:hlinkClr xmlns:ahyp="http://schemas.microsoft.com/office/drawing/2018/hyperlinkcolor" val="tx"/>
                      </a:ext>
                    </a:extLst>
                  </a:hlinkClick>
                </a:rPr>
                <a:t>Internships and Placements</a:t>
              </a:r>
              <a:endParaRPr lang="en-GB" sz="1700" dirty="0">
                <a:latin typeface="Nobel Black" panose="02000603040000020004"/>
              </a:endParaRPr>
            </a:p>
            <a:p>
              <a:pPr>
                <a:lnSpc>
                  <a:spcPct val="100000"/>
                </a:lnSpc>
                <a:spcBef>
                  <a:spcPts val="0"/>
                </a:spcBef>
                <a:spcAft>
                  <a:spcPts val="1200"/>
                </a:spcAft>
              </a:pPr>
              <a:r>
                <a:rPr lang="en-GB" sz="1700" b="1" dirty="0">
                  <a:latin typeface="Nobel Black" panose="02000603040000020004"/>
                  <a:hlinkClick r:id="rId18">
                    <a:extLst>
                      <a:ext uri="{A12FA001-AC4F-418D-AE19-62706E023703}">
                        <ahyp:hlinkClr xmlns:ahyp="http://schemas.microsoft.com/office/drawing/2018/hyperlinkcolor" val="tx"/>
                      </a:ext>
                    </a:extLst>
                  </a:hlinkClick>
                </a:rPr>
                <a:t>Endemol Shine </a:t>
              </a:r>
              <a:r>
                <a:rPr lang="en-GB" sz="1700" dirty="0">
                  <a:latin typeface="Nobel Black" panose="02000603040000020004"/>
                  <a:hlinkClick r:id="rId18">
                    <a:extLst>
                      <a:ext uri="{A12FA001-AC4F-418D-AE19-62706E023703}">
                        <ahyp:hlinkClr xmlns:ahyp="http://schemas.microsoft.com/office/drawing/2018/hyperlinkcolor" val="tx"/>
                      </a:ext>
                    </a:extLst>
                  </a:hlinkClick>
                </a:rPr>
                <a:t>Internships and Work Experience</a:t>
              </a:r>
              <a:endParaRPr lang="en-GB" sz="1700" dirty="0">
                <a:latin typeface="Nobel Black" panose="02000603040000020004"/>
              </a:endParaRPr>
            </a:p>
            <a:p>
              <a:pPr>
                <a:lnSpc>
                  <a:spcPct val="100000"/>
                </a:lnSpc>
                <a:spcBef>
                  <a:spcPts val="0"/>
                </a:spcBef>
                <a:spcAft>
                  <a:spcPts val="1200"/>
                </a:spcAft>
              </a:pPr>
              <a:r>
                <a:rPr lang="en-GB" sz="1700" b="1" u="sng" dirty="0">
                  <a:latin typeface="Nobel Black" panose="02000603040000020004"/>
                  <a:hlinkClick r:id="rId19">
                    <a:extLst>
                      <a:ext uri="{A12FA001-AC4F-418D-AE19-62706E023703}">
                        <ahyp:hlinkClr xmlns:ahyp="http://schemas.microsoft.com/office/drawing/2018/hyperlinkcolor" val="tx"/>
                      </a:ext>
                    </a:extLst>
                  </a:hlinkClick>
                </a:rPr>
                <a:t>Framestore</a:t>
              </a:r>
              <a:r>
                <a:rPr lang="en-GB" sz="1700" u="sng" dirty="0">
                  <a:latin typeface="Nobel Black" panose="02000603040000020004"/>
                </a:rPr>
                <a:t> Internship</a:t>
              </a:r>
            </a:p>
            <a:p>
              <a:pPr>
                <a:lnSpc>
                  <a:spcPct val="100000"/>
                </a:lnSpc>
                <a:spcAft>
                  <a:spcPts val="600"/>
                </a:spcAft>
              </a:pPr>
              <a:endParaRPr lang="en-GB" sz="1600" dirty="0">
                <a:latin typeface="Nobel Black" panose="02000603040000020004"/>
              </a:endParaRPr>
            </a:p>
          </p:txBody>
        </p:sp>
        <p:sp>
          <p:nvSpPr>
            <p:cNvPr id="11" name="Text Placeholder 9">
              <a:extLst>
                <a:ext uri="{FF2B5EF4-FFF2-40B4-BE49-F238E27FC236}">
                  <a16:creationId xmlns:a16="http://schemas.microsoft.com/office/drawing/2014/main" id="{0E1CE2B2-1F7A-4445-A6E2-18AEF56F3877}"/>
                </a:ext>
              </a:extLst>
            </p:cNvPr>
            <p:cNvSpPr txBox="1">
              <a:spLocks/>
            </p:cNvSpPr>
            <p:nvPr/>
          </p:nvSpPr>
          <p:spPr>
            <a:xfrm>
              <a:off x="3639035" y="836700"/>
              <a:ext cx="2751591" cy="505927"/>
            </a:xfrm>
            <a:prstGeom prst="rect">
              <a:avLst/>
            </a:prstGeom>
            <a:solidFill>
              <a:srgbClr val="00807B"/>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Internships/ traineeships</a:t>
              </a:r>
            </a:p>
          </p:txBody>
        </p:sp>
      </p:grpSp>
      <p:grpSp>
        <p:nvGrpSpPr>
          <p:cNvPr id="16" name="Group 15">
            <a:extLst>
              <a:ext uri="{FF2B5EF4-FFF2-40B4-BE49-F238E27FC236}">
                <a16:creationId xmlns:a16="http://schemas.microsoft.com/office/drawing/2014/main" id="{47490A0E-AD7D-D4B8-8CA8-A458C13441CE}"/>
              </a:ext>
            </a:extLst>
          </p:cNvPr>
          <p:cNvGrpSpPr/>
          <p:nvPr/>
        </p:nvGrpSpPr>
        <p:grpSpPr>
          <a:xfrm>
            <a:off x="580466" y="844662"/>
            <a:ext cx="2904141" cy="5091337"/>
            <a:chOff x="580464" y="844662"/>
            <a:chExt cx="3157646" cy="5091337"/>
          </a:xfrm>
        </p:grpSpPr>
        <p:sp>
          <p:nvSpPr>
            <p:cNvPr id="6" name="Text Placeholder 4">
              <a:extLst>
                <a:ext uri="{FF2B5EF4-FFF2-40B4-BE49-F238E27FC236}">
                  <a16:creationId xmlns:a16="http://schemas.microsoft.com/office/drawing/2014/main" id="{BAB5BB0F-B55B-3D6F-7B96-EBB351CF409A}"/>
                </a:ext>
              </a:extLst>
            </p:cNvPr>
            <p:cNvSpPr txBox="1">
              <a:spLocks/>
            </p:cNvSpPr>
            <p:nvPr/>
          </p:nvSpPr>
          <p:spPr>
            <a:xfrm>
              <a:off x="580464" y="844662"/>
              <a:ext cx="3146067" cy="5091337"/>
            </a:xfrm>
            <a:prstGeom prst="rect">
              <a:avLst/>
            </a:prstGeom>
            <a:noFill/>
            <a:ln>
              <a:solidFill>
                <a:srgbClr val="00807B"/>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pPr>
              <a:endParaRPr lang="en-GB" sz="1500" b="1" dirty="0">
                <a:latin typeface="Nobel Black" panose="02000603040000020004"/>
                <a:hlinkClick r:id="rId20">
                  <a:extLst>
                    <a:ext uri="{A12FA001-AC4F-418D-AE19-62706E023703}">
                      <ahyp:hlinkClr xmlns:ahyp="http://schemas.microsoft.com/office/drawing/2018/hyperlinkcolor" val="tx"/>
                    </a:ext>
                  </a:extLst>
                </a:hlinkClick>
              </a:endParaRPr>
            </a:p>
            <a:p>
              <a:pPr>
                <a:lnSpc>
                  <a:spcPct val="100000"/>
                </a:lnSpc>
                <a:spcBef>
                  <a:spcPts val="0"/>
                </a:spcBef>
              </a:pPr>
              <a:endParaRPr lang="en-GB" sz="1500" b="1" dirty="0">
                <a:latin typeface="Nobel Black" panose="02000603040000020004"/>
                <a:hlinkClick r:id="rId20">
                  <a:extLst>
                    <a:ext uri="{A12FA001-AC4F-418D-AE19-62706E023703}">
                      <ahyp:hlinkClr xmlns:ahyp="http://schemas.microsoft.com/office/drawing/2018/hyperlinkcolor" val="tx"/>
                    </a:ext>
                  </a:extLst>
                </a:hlinkClick>
              </a:endParaRPr>
            </a:p>
            <a:p>
              <a:pPr marL="0" indent="0">
                <a:lnSpc>
                  <a:spcPct val="80000"/>
                </a:lnSpc>
                <a:spcBef>
                  <a:spcPts val="0"/>
                </a:spcBef>
                <a:spcAft>
                  <a:spcPts val="1200"/>
                </a:spcAft>
                <a:buNone/>
              </a:pPr>
              <a:endParaRPr lang="en-GB" sz="1600" b="1" dirty="0">
                <a:latin typeface="Nobel Black" panose="02000603040000020004"/>
                <a:hlinkClick r:id="rId20">
                  <a:extLst>
                    <a:ext uri="{A12FA001-AC4F-418D-AE19-62706E023703}">
                      <ahyp:hlinkClr xmlns:ahyp="http://schemas.microsoft.com/office/drawing/2018/hyperlinkcolor" val="tx"/>
                    </a:ext>
                  </a:extLst>
                </a:hlinkClick>
              </a:endParaRPr>
            </a:p>
            <a:p>
              <a:pPr>
                <a:lnSpc>
                  <a:spcPct val="80000"/>
                </a:lnSpc>
                <a:spcBef>
                  <a:spcPts val="0"/>
                </a:spcBef>
                <a:spcAft>
                  <a:spcPts val="1200"/>
                </a:spcAft>
              </a:pPr>
              <a:r>
                <a:rPr lang="en-GB" sz="1600" b="1" dirty="0">
                  <a:latin typeface="Nobel Black" panose="02000603040000020004"/>
                  <a:hlinkClick r:id="rId20">
                    <a:extLst>
                      <a:ext uri="{A12FA001-AC4F-418D-AE19-62706E023703}">
                        <ahyp:hlinkClr xmlns:ahyp="http://schemas.microsoft.com/office/drawing/2018/hyperlinkcolor" val="tx"/>
                      </a:ext>
                    </a:extLst>
                  </a:hlinkClick>
                </a:rPr>
                <a:t>BBC</a:t>
              </a:r>
              <a:r>
                <a:rPr lang="en-GB" sz="1600" b="1" dirty="0">
                  <a:latin typeface="Nobel Black" panose="02000603040000020004"/>
                </a:rPr>
                <a:t> </a:t>
              </a:r>
              <a:r>
                <a:rPr lang="en-GB" sz="1600" dirty="0">
                  <a:latin typeface="Nobel Black" panose="02000603040000020004"/>
                </a:rPr>
                <a:t>– Varied</a:t>
              </a:r>
              <a:endParaRPr lang="en-GB" sz="1600" b="1" dirty="0">
                <a:latin typeface="Nobel Black" panose="02000603040000020004"/>
                <a:hlinkClick r:id="rId21">
                  <a:extLst>
                    <a:ext uri="{A12FA001-AC4F-418D-AE19-62706E023703}">
                      <ahyp:hlinkClr xmlns:ahyp="http://schemas.microsoft.com/office/drawing/2018/hyperlinkcolor" val="tx"/>
                    </a:ext>
                  </a:extLst>
                </a:hlinkClick>
              </a:endParaRPr>
            </a:p>
            <a:p>
              <a:pPr>
                <a:lnSpc>
                  <a:spcPct val="80000"/>
                </a:lnSpc>
                <a:spcBef>
                  <a:spcPts val="0"/>
                </a:spcBef>
                <a:spcAft>
                  <a:spcPts val="1200"/>
                </a:spcAft>
              </a:pPr>
              <a:r>
                <a:rPr lang="en-GB" sz="1600" b="1" dirty="0">
                  <a:latin typeface="Nobel Black" panose="02000603040000020004"/>
                  <a:hlinkClick r:id="rId21">
                    <a:extLst>
                      <a:ext uri="{A12FA001-AC4F-418D-AE19-62706E023703}">
                        <ahyp:hlinkClr xmlns:ahyp="http://schemas.microsoft.com/office/drawing/2018/hyperlinkcolor" val="tx"/>
                      </a:ext>
                    </a:extLst>
                  </a:hlinkClick>
                </a:rPr>
                <a:t>ITV</a:t>
              </a:r>
              <a:r>
                <a:rPr lang="en-GB" sz="1600" b="1" dirty="0">
                  <a:latin typeface="Nobel Black" panose="02000603040000020004"/>
                </a:rPr>
                <a:t> – </a:t>
              </a:r>
              <a:r>
                <a:rPr lang="en-GB" sz="1600" dirty="0">
                  <a:latin typeface="Nobel Black" panose="02000603040000020004"/>
                </a:rPr>
                <a:t>Varied</a:t>
              </a:r>
              <a:endParaRPr lang="en-GB" sz="1600" b="1" dirty="0">
                <a:latin typeface="Nobel Black" panose="02000603040000020004"/>
                <a:hlinkClick r:id="rId22">
                  <a:extLst>
                    <a:ext uri="{A12FA001-AC4F-418D-AE19-62706E023703}">
                      <ahyp:hlinkClr xmlns:ahyp="http://schemas.microsoft.com/office/drawing/2018/hyperlinkcolor" val="tx"/>
                    </a:ext>
                  </a:extLst>
                </a:hlinkClick>
              </a:endParaRPr>
            </a:p>
            <a:p>
              <a:pPr>
                <a:lnSpc>
                  <a:spcPct val="80000"/>
                </a:lnSpc>
                <a:spcBef>
                  <a:spcPts val="0"/>
                </a:spcBef>
                <a:spcAft>
                  <a:spcPts val="1200"/>
                </a:spcAft>
              </a:pPr>
              <a:r>
                <a:rPr lang="en-GB" sz="1600" b="1" dirty="0">
                  <a:latin typeface="Nobel Black" panose="02000603040000020004"/>
                  <a:hlinkClick r:id="rId22">
                    <a:extLst>
                      <a:ext uri="{A12FA001-AC4F-418D-AE19-62706E023703}">
                        <ahyp:hlinkClr xmlns:ahyp="http://schemas.microsoft.com/office/drawing/2018/hyperlinkcolor" val="tx"/>
                      </a:ext>
                    </a:extLst>
                  </a:hlinkClick>
                </a:rPr>
                <a:t>Channel 4 </a:t>
              </a:r>
              <a:r>
                <a:rPr lang="en-GB" sz="1600" dirty="0">
                  <a:latin typeface="Nobel Black" panose="02000603040000020004"/>
                </a:rPr>
                <a:t>– Varied</a:t>
              </a:r>
            </a:p>
            <a:p>
              <a:pPr>
                <a:lnSpc>
                  <a:spcPct val="80000"/>
                </a:lnSpc>
                <a:spcBef>
                  <a:spcPts val="0"/>
                </a:spcBef>
                <a:spcAft>
                  <a:spcPts val="1200"/>
                </a:spcAft>
              </a:pPr>
              <a:r>
                <a:rPr lang="en-GB" sz="1600" b="1" dirty="0">
                  <a:latin typeface="Nobel Black" panose="02000603040000020004"/>
                  <a:hlinkClick r:id="rId23">
                    <a:extLst>
                      <a:ext uri="{A12FA001-AC4F-418D-AE19-62706E023703}">
                        <ahyp:hlinkClr xmlns:ahyp="http://schemas.microsoft.com/office/drawing/2018/hyperlinkcolor" val="tx"/>
                      </a:ext>
                    </a:extLst>
                  </a:hlinkClick>
                </a:rPr>
                <a:t>Sky</a:t>
              </a:r>
              <a:r>
                <a:rPr lang="en-GB" sz="1600" dirty="0">
                  <a:latin typeface="Nobel Black" panose="02000603040000020004"/>
                  <a:hlinkClick r:id="rId23">
                    <a:extLst>
                      <a:ext uri="{A12FA001-AC4F-418D-AE19-62706E023703}">
                        <ahyp:hlinkClr xmlns:ahyp="http://schemas.microsoft.com/office/drawing/2018/hyperlinkcolor" val="tx"/>
                      </a:ext>
                    </a:extLst>
                  </a:hlinkClick>
                </a:rPr>
                <a:t> </a:t>
              </a:r>
              <a:r>
                <a:rPr lang="en-GB" sz="1600" dirty="0">
                  <a:latin typeface="Nobel Black" panose="02000603040000020004"/>
                </a:rPr>
                <a:t>– Tech, Business, post-production</a:t>
              </a:r>
              <a:endParaRPr lang="en-GB" sz="1600" dirty="0">
                <a:latin typeface="Nobel Black" panose="02000603040000020004"/>
                <a:hlinkClick r:id="rId24">
                  <a:extLst>
                    <a:ext uri="{A12FA001-AC4F-418D-AE19-62706E023703}">
                      <ahyp:hlinkClr xmlns:ahyp="http://schemas.microsoft.com/office/drawing/2018/hyperlinkcolor" val="tx"/>
                    </a:ext>
                  </a:extLst>
                </a:hlinkClick>
              </a:endParaRPr>
            </a:p>
            <a:p>
              <a:pPr>
                <a:lnSpc>
                  <a:spcPct val="80000"/>
                </a:lnSpc>
                <a:spcBef>
                  <a:spcPts val="0"/>
                </a:spcBef>
                <a:spcAft>
                  <a:spcPts val="1200"/>
                </a:spcAft>
              </a:pPr>
              <a:r>
                <a:rPr lang="en-GB" sz="1600" b="1" dirty="0">
                  <a:latin typeface="Nobel Black" panose="02000603040000020004"/>
                  <a:hlinkClick r:id="rId24">
                    <a:extLst>
                      <a:ext uri="{A12FA001-AC4F-418D-AE19-62706E023703}">
                        <ahyp:hlinkClr xmlns:ahyp="http://schemas.microsoft.com/office/drawing/2018/hyperlinkcolor" val="tx"/>
                      </a:ext>
                    </a:extLst>
                  </a:hlinkClick>
                </a:rPr>
                <a:t>Warner Bros.</a:t>
              </a:r>
              <a:r>
                <a:rPr lang="en-GB" sz="1600" b="1" dirty="0">
                  <a:latin typeface="Nobel Black" panose="02000603040000020004"/>
                </a:rPr>
                <a:t> </a:t>
              </a:r>
              <a:r>
                <a:rPr lang="en-GB" sz="1600" dirty="0">
                  <a:latin typeface="Nobel Black" panose="02000603040000020004"/>
                </a:rPr>
                <a:t>– apprenticeships in services and trades</a:t>
              </a:r>
              <a:endParaRPr lang="en-GB" sz="1600" b="1" dirty="0">
                <a:latin typeface="Nobel Black" panose="02000603040000020004"/>
                <a:hlinkClick r:id="rId25">
                  <a:extLst>
                    <a:ext uri="{A12FA001-AC4F-418D-AE19-62706E023703}">
                      <ahyp:hlinkClr xmlns:ahyp="http://schemas.microsoft.com/office/drawing/2018/hyperlinkcolor" val="tx"/>
                    </a:ext>
                  </a:extLst>
                </a:hlinkClick>
              </a:endParaRPr>
            </a:p>
            <a:p>
              <a:pPr>
                <a:lnSpc>
                  <a:spcPct val="80000"/>
                </a:lnSpc>
                <a:spcBef>
                  <a:spcPts val="0"/>
                </a:spcBef>
                <a:spcAft>
                  <a:spcPts val="1200"/>
                </a:spcAft>
              </a:pPr>
              <a:r>
                <a:rPr lang="en-GB" sz="1600" b="1" dirty="0">
                  <a:latin typeface="Nobel Black" panose="02000603040000020004"/>
                  <a:hlinkClick r:id="rId25">
                    <a:extLst>
                      <a:ext uri="{A12FA001-AC4F-418D-AE19-62706E023703}">
                        <ahyp:hlinkClr xmlns:ahyp="http://schemas.microsoft.com/office/drawing/2018/hyperlinkcolor" val="tx"/>
                      </a:ext>
                    </a:extLst>
                  </a:hlinkClick>
                </a:rPr>
                <a:t>Pinewood</a:t>
              </a:r>
              <a:r>
                <a:rPr lang="en-GB" sz="1600" dirty="0">
                  <a:latin typeface="Nobel Black" panose="02000603040000020004"/>
                </a:rPr>
                <a:t> – Facilities</a:t>
              </a:r>
            </a:p>
            <a:p>
              <a:pPr>
                <a:lnSpc>
                  <a:spcPct val="80000"/>
                </a:lnSpc>
                <a:spcBef>
                  <a:spcPts val="0"/>
                </a:spcBef>
                <a:spcAft>
                  <a:spcPts val="1200"/>
                </a:spcAft>
              </a:pPr>
              <a:r>
                <a:rPr lang="en-GB" sz="1600" b="1" u="sng" dirty="0">
                  <a:latin typeface="Nobel Black" panose="02000603040000020004"/>
                  <a:hlinkClick r:id="rId26">
                    <a:extLst>
                      <a:ext uri="{A12FA001-AC4F-418D-AE19-62706E023703}">
                        <ahyp:hlinkClr xmlns:ahyp="http://schemas.microsoft.com/office/drawing/2018/hyperlinkcolor" val="tx"/>
                      </a:ext>
                    </a:extLst>
                  </a:hlinkClick>
                </a:rPr>
                <a:t>NextGen Skills Academy </a:t>
              </a:r>
              <a:r>
                <a:rPr lang="en-GB" sz="1600" dirty="0">
                  <a:latin typeface="Nobel Black" panose="02000603040000020004"/>
                </a:rPr>
                <a:t>– Animation and VFX</a:t>
              </a:r>
              <a:endParaRPr lang="en-GB" sz="1600" b="1" dirty="0">
                <a:latin typeface="Nobel Black" panose="02000603040000020004"/>
                <a:hlinkClick r:id="rId27">
                  <a:extLst>
                    <a:ext uri="{A12FA001-AC4F-418D-AE19-62706E023703}">
                      <ahyp:hlinkClr xmlns:ahyp="http://schemas.microsoft.com/office/drawing/2018/hyperlinkcolor" val="tx"/>
                    </a:ext>
                  </a:extLst>
                </a:hlinkClick>
              </a:endParaRPr>
            </a:p>
            <a:p>
              <a:pPr>
                <a:lnSpc>
                  <a:spcPct val="80000"/>
                </a:lnSpc>
                <a:spcBef>
                  <a:spcPts val="0"/>
                </a:spcBef>
                <a:spcAft>
                  <a:spcPts val="1200"/>
                </a:spcAft>
              </a:pPr>
              <a:r>
                <a:rPr lang="en-GB" sz="1600" b="1" dirty="0">
                  <a:latin typeface="Nobel Black" panose="02000603040000020004"/>
                  <a:hlinkClick r:id="rId28">
                    <a:extLst>
                      <a:ext uri="{A12FA001-AC4F-418D-AE19-62706E023703}">
                        <ahyp:hlinkClr xmlns:ahyp="http://schemas.microsoft.com/office/drawing/2018/hyperlinkcolor" val="tx"/>
                      </a:ext>
                    </a:extLst>
                  </a:hlinkClick>
                </a:rPr>
                <a:t>Bauer Academy </a:t>
              </a:r>
              <a:r>
                <a:rPr lang="en-GB" sz="1600" dirty="0">
                  <a:latin typeface="Nobel Black" panose="02000603040000020004"/>
                </a:rPr>
                <a:t>– Content, journalism and many more </a:t>
              </a:r>
              <a:endParaRPr lang="en-GB" sz="1600" b="1" dirty="0">
                <a:latin typeface="Nobel Black" panose="02000603040000020004"/>
                <a:hlinkClick r:id="rId29">
                  <a:extLst>
                    <a:ext uri="{A12FA001-AC4F-418D-AE19-62706E023703}">
                      <ahyp:hlinkClr xmlns:ahyp="http://schemas.microsoft.com/office/drawing/2018/hyperlinkcolor" val="tx"/>
                    </a:ext>
                  </a:extLst>
                </a:hlinkClick>
              </a:endParaRPr>
            </a:p>
            <a:p>
              <a:pPr>
                <a:lnSpc>
                  <a:spcPct val="80000"/>
                </a:lnSpc>
                <a:spcBef>
                  <a:spcPts val="0"/>
                </a:spcBef>
                <a:spcAft>
                  <a:spcPts val="1200"/>
                </a:spcAft>
              </a:pPr>
              <a:r>
                <a:rPr lang="en-GB" sz="1600" b="1" dirty="0" err="1">
                  <a:latin typeface="Nobel Black" panose="02000603040000020004"/>
                  <a:hlinkClick r:id="rId29">
                    <a:extLst>
                      <a:ext uri="{A12FA001-AC4F-418D-AE19-62706E023703}">
                        <ahyp:hlinkClr xmlns:ahyp="http://schemas.microsoft.com/office/drawing/2018/hyperlinkcolor" val="tx"/>
                      </a:ext>
                    </a:extLst>
                  </a:hlinkClick>
                </a:rPr>
                <a:t>MediaCom</a:t>
              </a:r>
              <a:r>
                <a:rPr lang="en-GB" sz="1600" b="1" dirty="0">
                  <a:latin typeface="Nobel Black" panose="02000603040000020004"/>
                </a:rPr>
                <a:t> </a:t>
              </a:r>
              <a:r>
                <a:rPr lang="en-GB" sz="1600" dirty="0">
                  <a:latin typeface="Nobel Black" panose="02000603040000020004"/>
                </a:rPr>
                <a:t>– Marketing &amp; Advertising</a:t>
              </a:r>
            </a:p>
            <a:p>
              <a:pPr marL="0" indent="0">
                <a:lnSpc>
                  <a:spcPct val="100000"/>
                </a:lnSpc>
                <a:spcBef>
                  <a:spcPts val="0"/>
                </a:spcBef>
                <a:buNone/>
              </a:pPr>
              <a:endParaRPr lang="en-GB" sz="1500" dirty="0">
                <a:latin typeface="Nobel Black" panose="02000603040000020004"/>
              </a:endParaRPr>
            </a:p>
          </p:txBody>
        </p:sp>
        <p:sp>
          <p:nvSpPr>
            <p:cNvPr id="13" name="Text Placeholder 3">
              <a:extLst>
                <a:ext uri="{FF2B5EF4-FFF2-40B4-BE49-F238E27FC236}">
                  <a16:creationId xmlns:a16="http://schemas.microsoft.com/office/drawing/2014/main" id="{52A54D04-4ACA-FEAD-5C32-4E8466A81A35}"/>
                </a:ext>
              </a:extLst>
            </p:cNvPr>
            <p:cNvSpPr txBox="1">
              <a:spLocks/>
            </p:cNvSpPr>
            <p:nvPr/>
          </p:nvSpPr>
          <p:spPr>
            <a:xfrm>
              <a:off x="580465" y="844662"/>
              <a:ext cx="3157645" cy="503943"/>
            </a:xfrm>
            <a:prstGeom prst="rect">
              <a:avLst/>
            </a:prstGeom>
            <a:solidFill>
              <a:srgbClr val="00807B"/>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latin typeface="Nobel Black" panose="02000603040000020004"/>
                </a:rPr>
                <a:t>Apprenticeships</a:t>
              </a:r>
            </a:p>
          </p:txBody>
        </p:sp>
      </p:grpSp>
      <p:sp>
        <p:nvSpPr>
          <p:cNvPr id="14" name="TextBox 13">
            <a:extLst>
              <a:ext uri="{FF2B5EF4-FFF2-40B4-BE49-F238E27FC236}">
                <a16:creationId xmlns:a16="http://schemas.microsoft.com/office/drawing/2014/main" id="{9FDEC5E5-AE99-91F0-ABD2-478B467F167A}"/>
              </a:ext>
            </a:extLst>
          </p:cNvPr>
          <p:cNvSpPr txBox="1"/>
          <p:nvPr/>
        </p:nvSpPr>
        <p:spPr>
          <a:xfrm>
            <a:off x="774280" y="6075518"/>
            <a:ext cx="10643440" cy="338554"/>
          </a:xfrm>
          <a:prstGeom prst="rect">
            <a:avLst/>
          </a:prstGeom>
          <a:noFill/>
        </p:spPr>
        <p:txBody>
          <a:bodyPr wrap="square">
            <a:spAutoFit/>
          </a:bodyPr>
          <a:lstStyle/>
          <a:p>
            <a:pPr indent="0">
              <a:lnSpc>
                <a:spcPct val="100000"/>
              </a:lnSpc>
            </a:pPr>
            <a:r>
              <a:rPr lang="en-GB" sz="1600" b="1" dirty="0">
                <a:latin typeface="Sky Text" panose="020B0506040202020204" pitchFamily="34" charset="0"/>
              </a:rPr>
              <a:t>NB</a:t>
            </a:r>
            <a:r>
              <a:rPr lang="en-GB" sz="1600" dirty="0">
                <a:latin typeface="Sky Text" panose="020B0506040202020204" pitchFamily="34" charset="0"/>
              </a:rPr>
              <a:t> – if you complete a level 3 media qualification you will not be able to apply for a level 3 apprenticeship in the same field.</a:t>
            </a:r>
          </a:p>
        </p:txBody>
      </p:sp>
    </p:spTree>
    <p:extLst>
      <p:ext uri="{BB962C8B-B14F-4D97-AF65-F5344CB8AC3E}">
        <p14:creationId xmlns:p14="http://schemas.microsoft.com/office/powerpoint/2010/main" val="138384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A057161-2A10-307A-9A0A-2622E6D4034E}"/>
              </a:ext>
            </a:extLst>
          </p:cNvPr>
          <p:cNvPicPr>
            <a:picLocks noChangeAspect="1"/>
          </p:cNvPicPr>
          <p:nvPr/>
        </p:nvPicPr>
        <p:blipFill>
          <a:blip r:embed="rId2"/>
          <a:stretch>
            <a:fillRect/>
          </a:stretch>
        </p:blipFill>
        <p:spPr>
          <a:xfrm>
            <a:off x="124781" y="1085850"/>
            <a:ext cx="6909289" cy="4686300"/>
          </a:xfrm>
          <a:prstGeom prst="rect">
            <a:avLst/>
          </a:prstGeom>
        </p:spPr>
      </p:pic>
      <p:pic>
        <p:nvPicPr>
          <p:cNvPr id="37" name="Picture 36" descr="A qr code with green and white squares&#10;&#10;Description automatically generated">
            <a:extLst>
              <a:ext uri="{FF2B5EF4-FFF2-40B4-BE49-F238E27FC236}">
                <a16:creationId xmlns:a16="http://schemas.microsoft.com/office/drawing/2014/main" id="{74A46B48-6622-4418-508D-2DFDD4D13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543" y="285750"/>
            <a:ext cx="2295525" cy="2295525"/>
          </a:xfrm>
          <a:prstGeom prst="rect">
            <a:avLst/>
          </a:prstGeom>
        </p:spPr>
      </p:pic>
    </p:spTree>
    <p:extLst>
      <p:ext uri="{BB962C8B-B14F-4D97-AF65-F5344CB8AC3E}">
        <p14:creationId xmlns:p14="http://schemas.microsoft.com/office/powerpoint/2010/main" val="192527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6FD72AA-AD10-1009-BCAF-DDE0C906F452}"/>
              </a:ext>
            </a:extLst>
          </p:cNvPr>
          <p:cNvSpPr>
            <a:spLocks noGrp="1"/>
          </p:cNvSpPr>
          <p:nvPr>
            <p:ph type="title"/>
          </p:nvPr>
        </p:nvSpPr>
        <p:spPr>
          <a:xfrm>
            <a:off x="304906" y="-59650"/>
            <a:ext cx="6642791" cy="1325563"/>
          </a:xfrm>
        </p:spPr>
        <p:txBody>
          <a:bodyPr/>
          <a:lstStyle/>
          <a:p>
            <a:r>
              <a:rPr lang="en-GB" dirty="0"/>
              <a:t>POST-PRODUCTION RUNNER</a:t>
            </a:r>
          </a:p>
        </p:txBody>
      </p:sp>
      <p:sp>
        <p:nvSpPr>
          <p:cNvPr id="17" name="Title 15">
            <a:extLst>
              <a:ext uri="{FF2B5EF4-FFF2-40B4-BE49-F238E27FC236}">
                <a16:creationId xmlns:a16="http://schemas.microsoft.com/office/drawing/2014/main" id="{15182170-594E-D5DF-436F-200334D56F01}"/>
              </a:ext>
            </a:extLst>
          </p:cNvPr>
          <p:cNvSpPr txBox="1">
            <a:spLocks/>
          </p:cNvSpPr>
          <p:nvPr/>
        </p:nvSpPr>
        <p:spPr>
          <a:xfrm>
            <a:off x="261502" y="1410009"/>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PROPS TRAINEE</a:t>
            </a:r>
          </a:p>
        </p:txBody>
      </p:sp>
      <p:sp>
        <p:nvSpPr>
          <p:cNvPr id="18" name="Title 15">
            <a:extLst>
              <a:ext uri="{FF2B5EF4-FFF2-40B4-BE49-F238E27FC236}">
                <a16:creationId xmlns:a16="http://schemas.microsoft.com/office/drawing/2014/main" id="{4DABC82E-9408-0D15-3DCE-5070FE721935}"/>
              </a:ext>
            </a:extLst>
          </p:cNvPr>
          <p:cNvSpPr txBox="1">
            <a:spLocks/>
          </p:cNvSpPr>
          <p:nvPr/>
        </p:nvSpPr>
        <p:spPr>
          <a:xfrm>
            <a:off x="304906" y="2681527"/>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CAMERA TRAINEE</a:t>
            </a:r>
          </a:p>
        </p:txBody>
      </p:sp>
      <p:sp>
        <p:nvSpPr>
          <p:cNvPr id="19" name="Title 15">
            <a:extLst>
              <a:ext uri="{FF2B5EF4-FFF2-40B4-BE49-F238E27FC236}">
                <a16:creationId xmlns:a16="http://schemas.microsoft.com/office/drawing/2014/main" id="{31761373-FEBC-89B4-9AA7-C2DE1CCD3BBF}"/>
              </a:ext>
            </a:extLst>
          </p:cNvPr>
          <p:cNvSpPr txBox="1">
            <a:spLocks/>
          </p:cNvSpPr>
          <p:nvPr/>
        </p:nvSpPr>
        <p:spPr>
          <a:xfrm>
            <a:off x="304906" y="3862197"/>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FINANCE ASSISTANT</a:t>
            </a:r>
          </a:p>
        </p:txBody>
      </p:sp>
      <p:sp>
        <p:nvSpPr>
          <p:cNvPr id="20" name="Title 15">
            <a:extLst>
              <a:ext uri="{FF2B5EF4-FFF2-40B4-BE49-F238E27FC236}">
                <a16:creationId xmlns:a16="http://schemas.microsoft.com/office/drawing/2014/main" id="{D4E7ABD2-A8C5-B23E-841A-BB789EB91681}"/>
              </a:ext>
            </a:extLst>
          </p:cNvPr>
          <p:cNvSpPr txBox="1">
            <a:spLocks/>
          </p:cNvSpPr>
          <p:nvPr/>
        </p:nvSpPr>
        <p:spPr>
          <a:xfrm>
            <a:off x="304905" y="5133715"/>
            <a:ext cx="47937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CASTING ASSISTANT</a:t>
            </a:r>
          </a:p>
        </p:txBody>
      </p:sp>
      <p:sp>
        <p:nvSpPr>
          <p:cNvPr id="22" name="Title 15">
            <a:extLst>
              <a:ext uri="{FF2B5EF4-FFF2-40B4-BE49-F238E27FC236}">
                <a16:creationId xmlns:a16="http://schemas.microsoft.com/office/drawing/2014/main" id="{5646F8D1-FCCA-A0F1-C549-95A26A8B2311}"/>
              </a:ext>
            </a:extLst>
          </p:cNvPr>
          <p:cNvSpPr txBox="1">
            <a:spLocks/>
          </p:cNvSpPr>
          <p:nvPr/>
        </p:nvSpPr>
        <p:spPr>
          <a:xfrm>
            <a:off x="6719100" y="-131435"/>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LOGGER</a:t>
            </a:r>
          </a:p>
        </p:txBody>
      </p:sp>
      <p:sp>
        <p:nvSpPr>
          <p:cNvPr id="24" name="Title 15">
            <a:extLst>
              <a:ext uri="{FF2B5EF4-FFF2-40B4-BE49-F238E27FC236}">
                <a16:creationId xmlns:a16="http://schemas.microsoft.com/office/drawing/2014/main" id="{EDB204D6-65D4-2432-83B9-59E63739AEE0}"/>
              </a:ext>
            </a:extLst>
          </p:cNvPr>
          <p:cNvSpPr txBox="1">
            <a:spLocks/>
          </p:cNvSpPr>
          <p:nvPr/>
        </p:nvSpPr>
        <p:spPr>
          <a:xfrm>
            <a:off x="6805913" y="2028657"/>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EDIT ASSISTANT</a:t>
            </a:r>
          </a:p>
        </p:txBody>
      </p:sp>
      <p:sp>
        <p:nvSpPr>
          <p:cNvPr id="25" name="Title 15">
            <a:extLst>
              <a:ext uri="{FF2B5EF4-FFF2-40B4-BE49-F238E27FC236}">
                <a16:creationId xmlns:a16="http://schemas.microsoft.com/office/drawing/2014/main" id="{8CEA43B2-3CC4-A1EA-E17E-A03D8BEB2283}"/>
              </a:ext>
            </a:extLst>
          </p:cNvPr>
          <p:cNvSpPr txBox="1">
            <a:spLocks/>
          </p:cNvSpPr>
          <p:nvPr/>
        </p:nvSpPr>
        <p:spPr>
          <a:xfrm>
            <a:off x="6805914" y="2940087"/>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GRADING ASSISTANT</a:t>
            </a:r>
          </a:p>
        </p:txBody>
      </p:sp>
      <p:sp>
        <p:nvSpPr>
          <p:cNvPr id="26" name="Title 15">
            <a:extLst>
              <a:ext uri="{FF2B5EF4-FFF2-40B4-BE49-F238E27FC236}">
                <a16:creationId xmlns:a16="http://schemas.microsoft.com/office/drawing/2014/main" id="{2C23D389-4BE4-4C2A-39A4-193A56C71561}"/>
              </a:ext>
            </a:extLst>
          </p:cNvPr>
          <p:cNvSpPr txBox="1">
            <a:spLocks/>
          </p:cNvSpPr>
          <p:nvPr/>
        </p:nvSpPr>
        <p:spPr>
          <a:xfrm>
            <a:off x="6892727" y="5121805"/>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SOUND ASSISTANT</a:t>
            </a:r>
          </a:p>
        </p:txBody>
      </p:sp>
      <p:sp>
        <p:nvSpPr>
          <p:cNvPr id="27" name="Title 15">
            <a:extLst>
              <a:ext uri="{FF2B5EF4-FFF2-40B4-BE49-F238E27FC236}">
                <a16:creationId xmlns:a16="http://schemas.microsoft.com/office/drawing/2014/main" id="{50665FC2-0B74-D16C-F554-7F50DE61ED50}"/>
              </a:ext>
            </a:extLst>
          </p:cNvPr>
          <p:cNvSpPr txBox="1">
            <a:spLocks/>
          </p:cNvSpPr>
          <p:nvPr/>
        </p:nvSpPr>
        <p:spPr>
          <a:xfrm>
            <a:off x="6719100" y="877343"/>
            <a:ext cx="55597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LOCATIONS ASSISTANT</a:t>
            </a:r>
          </a:p>
        </p:txBody>
      </p:sp>
      <p:sp>
        <p:nvSpPr>
          <p:cNvPr id="28" name="Title 15">
            <a:extLst>
              <a:ext uri="{FF2B5EF4-FFF2-40B4-BE49-F238E27FC236}">
                <a16:creationId xmlns:a16="http://schemas.microsoft.com/office/drawing/2014/main" id="{5D5AB456-1A4B-7406-A565-9E9EDC5AB5CC}"/>
              </a:ext>
            </a:extLst>
          </p:cNvPr>
          <p:cNvSpPr txBox="1">
            <a:spLocks/>
          </p:cNvSpPr>
          <p:nvPr/>
        </p:nvSpPr>
        <p:spPr>
          <a:xfrm>
            <a:off x="6510754" y="3992313"/>
            <a:ext cx="57680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MARKETING ASSISTANT</a:t>
            </a:r>
          </a:p>
        </p:txBody>
      </p:sp>
    </p:spTree>
    <p:extLst>
      <p:ext uri="{BB962C8B-B14F-4D97-AF65-F5344CB8AC3E}">
        <p14:creationId xmlns:p14="http://schemas.microsoft.com/office/powerpoint/2010/main" val="1183949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0353-6446-23CD-37B0-F89AFDDFB1AE}"/>
              </a:ext>
            </a:extLst>
          </p:cNvPr>
          <p:cNvSpPr>
            <a:spLocks noGrp="1"/>
          </p:cNvSpPr>
          <p:nvPr>
            <p:ph type="title"/>
          </p:nvPr>
        </p:nvSpPr>
        <p:spPr/>
        <p:txBody>
          <a:bodyPr/>
          <a:lstStyle/>
          <a:p>
            <a:r>
              <a:rPr lang="en-GB" dirty="0"/>
              <a:t>RESOURCES</a:t>
            </a:r>
          </a:p>
        </p:txBody>
      </p:sp>
      <p:pic>
        <p:nvPicPr>
          <p:cNvPr id="4" name="Picture 3" descr="A picture containing text, plant, lamp&#10;&#10;Description automatically generated">
            <a:hlinkClick r:id="rId2"/>
            <a:extLst>
              <a:ext uri="{FF2B5EF4-FFF2-40B4-BE49-F238E27FC236}">
                <a16:creationId xmlns:a16="http://schemas.microsoft.com/office/drawing/2014/main" id="{FE647FA9-982B-F5CE-0C0F-3A712124F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513" y="3981524"/>
            <a:ext cx="2576625" cy="1687690"/>
          </a:xfrm>
          <a:prstGeom prst="rect">
            <a:avLst/>
          </a:prstGeom>
        </p:spPr>
      </p:pic>
      <p:pic>
        <p:nvPicPr>
          <p:cNvPr id="6" name="Picture 5" descr="A purple logo with white text&#10;&#10;Description automatically generated">
            <a:hlinkClick r:id="rId4"/>
            <a:extLst>
              <a:ext uri="{FF2B5EF4-FFF2-40B4-BE49-F238E27FC236}">
                <a16:creationId xmlns:a16="http://schemas.microsoft.com/office/drawing/2014/main" id="{773DD40A-6ADE-D0AC-14EF-46D0C551A311}"/>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5382920" y="2184380"/>
            <a:ext cx="4222972" cy="865708"/>
          </a:xfrm>
          <a:prstGeom prst="rect">
            <a:avLst/>
          </a:prstGeom>
        </p:spPr>
      </p:pic>
      <p:pic>
        <p:nvPicPr>
          <p:cNvPr id="2050" name="Picture 2" descr="Into Film - Saxton Bampfylde - Global Executive Search &amp; Leadership  Consulting">
            <a:hlinkClick r:id="rId6"/>
            <a:extLst>
              <a:ext uri="{FF2B5EF4-FFF2-40B4-BE49-F238E27FC236}">
                <a16:creationId xmlns:a16="http://schemas.microsoft.com/office/drawing/2014/main" id="{6553EC6A-E76D-E785-37BE-A496C120A0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6130" y="2066398"/>
            <a:ext cx="2222951" cy="12359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nk and black text&#10;&#10;Description automatically generated">
            <a:hlinkClick r:id="rId8"/>
            <a:extLst>
              <a:ext uri="{FF2B5EF4-FFF2-40B4-BE49-F238E27FC236}">
                <a16:creationId xmlns:a16="http://schemas.microsoft.com/office/drawing/2014/main" id="{6FDCF782-2BB6-81AE-A3B1-370870F36A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77086" y="4226011"/>
            <a:ext cx="3474017" cy="1198716"/>
          </a:xfrm>
          <a:prstGeom prst="rect">
            <a:avLst/>
          </a:prstGeom>
        </p:spPr>
      </p:pic>
    </p:spTree>
    <p:extLst>
      <p:ext uri="{BB962C8B-B14F-4D97-AF65-F5344CB8AC3E}">
        <p14:creationId xmlns:p14="http://schemas.microsoft.com/office/powerpoint/2010/main" val="3321295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0DC6-8188-4FDC-88F4-DA5F4C6E8E58}"/>
              </a:ext>
            </a:extLst>
          </p:cNvPr>
          <p:cNvSpPr>
            <a:spLocks noGrp="1"/>
          </p:cNvSpPr>
          <p:nvPr>
            <p:ph type="title"/>
          </p:nvPr>
        </p:nvSpPr>
        <p:spPr/>
        <p:txBody>
          <a:bodyPr/>
          <a:lstStyle/>
          <a:p>
            <a:r>
              <a:rPr lang="en-US" dirty="0"/>
              <a:t>ANY QUESTIONS?</a:t>
            </a:r>
            <a:endParaRPr lang="en-GB" dirty="0"/>
          </a:p>
        </p:txBody>
      </p:sp>
      <p:pic>
        <p:nvPicPr>
          <p:cNvPr id="4" name="Picture 3">
            <a:extLst>
              <a:ext uri="{FF2B5EF4-FFF2-40B4-BE49-F238E27FC236}">
                <a16:creationId xmlns:a16="http://schemas.microsoft.com/office/drawing/2014/main" id="{BFA0DCA1-176A-82E2-EB8A-CA50300B51E0}"/>
              </a:ext>
            </a:extLst>
          </p:cNvPr>
          <p:cNvPicPr>
            <a:picLocks noChangeAspect="1"/>
          </p:cNvPicPr>
          <p:nvPr/>
        </p:nvPicPr>
        <p:blipFill>
          <a:blip r:embed="rId2"/>
          <a:stretch>
            <a:fillRect/>
          </a:stretch>
        </p:blipFill>
        <p:spPr>
          <a:xfrm>
            <a:off x="669873" y="5760946"/>
            <a:ext cx="1907484" cy="865433"/>
          </a:xfrm>
          <a:prstGeom prst="rect">
            <a:avLst/>
          </a:prstGeom>
        </p:spPr>
      </p:pic>
      <p:pic>
        <p:nvPicPr>
          <p:cNvPr id="5" name="Content Placeholder 4" descr="A black and white sign with white text&#10;&#10;Description automatically generated">
            <a:extLst>
              <a:ext uri="{FF2B5EF4-FFF2-40B4-BE49-F238E27FC236}">
                <a16:creationId xmlns:a16="http://schemas.microsoft.com/office/drawing/2014/main" id="{BF283E1B-CB17-4A8D-D025-9B9D73C2A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40" y="3869146"/>
            <a:ext cx="3097633" cy="1041445"/>
          </a:xfrm>
          <a:prstGeom prst="rect">
            <a:avLst/>
          </a:prstGeom>
        </p:spPr>
      </p:pic>
      <p:sp>
        <p:nvSpPr>
          <p:cNvPr id="8" name="TextBox 7">
            <a:extLst>
              <a:ext uri="{FF2B5EF4-FFF2-40B4-BE49-F238E27FC236}">
                <a16:creationId xmlns:a16="http://schemas.microsoft.com/office/drawing/2014/main" id="{D7F99C4B-7FEC-815A-2EC4-96B328F3F81B}"/>
              </a:ext>
            </a:extLst>
          </p:cNvPr>
          <p:cNvSpPr txBox="1"/>
          <p:nvPr/>
        </p:nvSpPr>
        <p:spPr>
          <a:xfrm>
            <a:off x="5015158" y="3912814"/>
            <a:ext cx="6094070" cy="954107"/>
          </a:xfrm>
          <a:prstGeom prst="rect">
            <a:avLst/>
          </a:prstGeom>
          <a:noFill/>
        </p:spPr>
        <p:txBody>
          <a:bodyPr wrap="square">
            <a:spAutoFit/>
          </a:bodyPr>
          <a:lstStyle/>
          <a:p>
            <a:r>
              <a:rPr lang="en-US" sz="2800" dirty="0">
                <a:solidFill>
                  <a:schemeClr val="bg1"/>
                </a:solidFill>
                <a:latin typeface="Nobel Black" panose="02000603040000020004"/>
                <a:hlinkClick r:id="rId4">
                  <a:extLst>
                    <a:ext uri="{A12FA001-AC4F-418D-AE19-62706E023703}">
                      <ahyp:hlinkClr xmlns:ahyp="http://schemas.microsoft.com/office/drawing/2018/hyperlinkcolor" val="tx"/>
                    </a:ext>
                  </a:extLst>
                </a:hlinkClick>
              </a:rPr>
              <a:t>Sky Studios Elstree  - </a:t>
            </a:r>
          </a:p>
          <a:p>
            <a:r>
              <a:rPr lang="en-US" sz="2800" dirty="0">
                <a:solidFill>
                  <a:schemeClr val="bg1"/>
                </a:solidFill>
                <a:latin typeface="Nobel Black" panose="02000603040000020004"/>
                <a:hlinkClick r:id="rId4">
                  <a:extLst>
                    <a:ext uri="{A12FA001-AC4F-418D-AE19-62706E023703}">
                      <ahyp:hlinkClr xmlns:ahyp="http://schemas.microsoft.com/office/drawing/2018/hyperlinkcolor" val="tx"/>
                    </a:ext>
                  </a:extLst>
                </a:hlinkClick>
              </a:rPr>
              <a:t>Future Talent Programme </a:t>
            </a:r>
            <a:endParaRPr lang="en-US" sz="2800" dirty="0">
              <a:solidFill>
                <a:schemeClr val="bg1"/>
              </a:solidFill>
              <a:latin typeface="Nobel Black" panose="02000603040000020004"/>
            </a:endParaRPr>
          </a:p>
        </p:txBody>
      </p:sp>
      <p:sp>
        <p:nvSpPr>
          <p:cNvPr id="10" name="TextBox 9">
            <a:extLst>
              <a:ext uri="{FF2B5EF4-FFF2-40B4-BE49-F238E27FC236}">
                <a16:creationId xmlns:a16="http://schemas.microsoft.com/office/drawing/2014/main" id="{F2A97FF3-5FFC-9362-EAC1-63C9B6F615EF}"/>
              </a:ext>
            </a:extLst>
          </p:cNvPr>
          <p:cNvSpPr txBox="1"/>
          <p:nvPr/>
        </p:nvSpPr>
        <p:spPr>
          <a:xfrm>
            <a:off x="5015158" y="2194702"/>
            <a:ext cx="3701005" cy="523220"/>
          </a:xfrm>
          <a:prstGeom prst="rect">
            <a:avLst/>
          </a:prstGeom>
          <a:noFill/>
        </p:spPr>
        <p:txBody>
          <a:bodyPr wrap="square">
            <a:spAutoFit/>
          </a:bodyPr>
          <a:lstStyle/>
          <a:p>
            <a:r>
              <a:rPr lang="en-US" sz="2800" dirty="0">
                <a:solidFill>
                  <a:schemeClr val="bg1"/>
                </a:solidFill>
                <a:latin typeface="Nobel Black" panose="02000603040000020004"/>
                <a:hlinkClick r:id="rId5">
                  <a:extLst>
                    <a:ext uri="{A12FA001-AC4F-418D-AE19-62706E023703}">
                      <ahyp:hlinkClr xmlns:ahyp="http://schemas.microsoft.com/office/drawing/2018/hyperlinkcolor" val="tx"/>
                    </a:ext>
                  </a:extLst>
                </a:hlinkClick>
              </a:rPr>
              <a:t>Warner Bros. Crew HQ</a:t>
            </a:r>
            <a:endParaRPr lang="en-US" sz="2800" dirty="0">
              <a:solidFill>
                <a:schemeClr val="bg1"/>
              </a:solidFill>
              <a:latin typeface="Nobel Black" panose="02000603040000020004"/>
            </a:endParaRPr>
          </a:p>
        </p:txBody>
      </p:sp>
      <p:pic>
        <p:nvPicPr>
          <p:cNvPr id="13" name="Picture 12">
            <a:extLst>
              <a:ext uri="{FF2B5EF4-FFF2-40B4-BE49-F238E27FC236}">
                <a16:creationId xmlns:a16="http://schemas.microsoft.com/office/drawing/2014/main" id="{2E8A430B-0DE0-BBD2-0D87-2E81B43648A7}"/>
              </a:ext>
            </a:extLst>
          </p:cNvPr>
          <p:cNvPicPr>
            <a:picLocks noChangeAspect="1"/>
          </p:cNvPicPr>
          <p:nvPr/>
        </p:nvPicPr>
        <p:blipFill>
          <a:blip r:embed="rId6"/>
          <a:stretch>
            <a:fillRect/>
          </a:stretch>
        </p:blipFill>
        <p:spPr>
          <a:xfrm>
            <a:off x="270166" y="1210219"/>
            <a:ext cx="4614380" cy="2595589"/>
          </a:xfrm>
          <a:prstGeom prst="rect">
            <a:avLst/>
          </a:prstGeom>
        </p:spPr>
      </p:pic>
    </p:spTree>
    <p:extLst>
      <p:ext uri="{BB962C8B-B14F-4D97-AF65-F5344CB8AC3E}">
        <p14:creationId xmlns:p14="http://schemas.microsoft.com/office/powerpoint/2010/main" val="284119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AC6B411-507D-7F0D-9B5F-DFD80F4C1139}"/>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CFFDE2DB-312A-C73C-F826-285FE588B2E4}"/>
              </a:ext>
            </a:extLst>
          </p:cNvPr>
          <p:cNvSpPr>
            <a:spLocks noGrp="1"/>
          </p:cNvSpPr>
          <p:nvPr>
            <p:ph type="title"/>
          </p:nvPr>
        </p:nvSpPr>
        <p:spPr>
          <a:xfrm>
            <a:off x="426443" y="36864"/>
            <a:ext cx="6205847" cy="1325563"/>
          </a:xfrm>
        </p:spPr>
        <p:txBody>
          <a:bodyPr/>
          <a:lstStyle/>
          <a:p>
            <a:r>
              <a:rPr lang="en-GB" dirty="0"/>
              <a:t>PRODUCTION ASSISTANT</a:t>
            </a:r>
          </a:p>
        </p:txBody>
      </p:sp>
      <p:sp>
        <p:nvSpPr>
          <p:cNvPr id="17" name="Title 15">
            <a:extLst>
              <a:ext uri="{FF2B5EF4-FFF2-40B4-BE49-F238E27FC236}">
                <a16:creationId xmlns:a16="http://schemas.microsoft.com/office/drawing/2014/main" id="{E52DA0A1-A912-B292-9E45-7E0C15A0EC20}"/>
              </a:ext>
            </a:extLst>
          </p:cNvPr>
          <p:cNvSpPr txBox="1">
            <a:spLocks/>
          </p:cNvSpPr>
          <p:nvPr/>
        </p:nvSpPr>
        <p:spPr>
          <a:xfrm>
            <a:off x="426443" y="1224365"/>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PETTY CASH BUYER</a:t>
            </a:r>
          </a:p>
        </p:txBody>
      </p:sp>
      <p:sp>
        <p:nvSpPr>
          <p:cNvPr id="18" name="Title 15">
            <a:extLst>
              <a:ext uri="{FF2B5EF4-FFF2-40B4-BE49-F238E27FC236}">
                <a16:creationId xmlns:a16="http://schemas.microsoft.com/office/drawing/2014/main" id="{4BF96D4D-5FED-5378-8E7E-E45C99D81A93}"/>
              </a:ext>
            </a:extLst>
          </p:cNvPr>
          <p:cNvSpPr txBox="1">
            <a:spLocks/>
          </p:cNvSpPr>
          <p:nvPr/>
        </p:nvSpPr>
        <p:spPr>
          <a:xfrm>
            <a:off x="426443" y="2249771"/>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GRIP TRAINEE</a:t>
            </a:r>
          </a:p>
        </p:txBody>
      </p:sp>
      <p:sp>
        <p:nvSpPr>
          <p:cNvPr id="19" name="Title 15">
            <a:extLst>
              <a:ext uri="{FF2B5EF4-FFF2-40B4-BE49-F238E27FC236}">
                <a16:creationId xmlns:a16="http://schemas.microsoft.com/office/drawing/2014/main" id="{38DAB607-7BFA-6DE8-8D0F-2754B7DD372B}"/>
              </a:ext>
            </a:extLst>
          </p:cNvPr>
          <p:cNvSpPr txBox="1">
            <a:spLocks/>
          </p:cNvSpPr>
          <p:nvPr/>
        </p:nvSpPr>
        <p:spPr>
          <a:xfrm>
            <a:off x="426443" y="3330074"/>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LIGHTING TRAINEE</a:t>
            </a:r>
          </a:p>
        </p:txBody>
      </p:sp>
      <p:sp>
        <p:nvSpPr>
          <p:cNvPr id="20" name="Title 15">
            <a:extLst>
              <a:ext uri="{FF2B5EF4-FFF2-40B4-BE49-F238E27FC236}">
                <a16:creationId xmlns:a16="http://schemas.microsoft.com/office/drawing/2014/main" id="{F3B90B64-476D-C364-A59B-8C705A7228B2}"/>
              </a:ext>
            </a:extLst>
          </p:cNvPr>
          <p:cNvSpPr txBox="1">
            <a:spLocks/>
          </p:cNvSpPr>
          <p:nvPr/>
        </p:nvSpPr>
        <p:spPr>
          <a:xfrm>
            <a:off x="426443" y="4920025"/>
            <a:ext cx="47937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SCRIPT CLEARANCE ASSISTANT</a:t>
            </a:r>
          </a:p>
        </p:txBody>
      </p:sp>
      <p:sp>
        <p:nvSpPr>
          <p:cNvPr id="22" name="Title 15">
            <a:extLst>
              <a:ext uri="{FF2B5EF4-FFF2-40B4-BE49-F238E27FC236}">
                <a16:creationId xmlns:a16="http://schemas.microsoft.com/office/drawing/2014/main" id="{F2BC4BF3-EBAC-85A4-B53D-52AFD3EE5ECE}"/>
              </a:ext>
            </a:extLst>
          </p:cNvPr>
          <p:cNvSpPr txBox="1">
            <a:spLocks/>
          </p:cNvSpPr>
          <p:nvPr/>
        </p:nvSpPr>
        <p:spPr>
          <a:xfrm>
            <a:off x="7222603" y="0"/>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GRAPHICS TRAINEE</a:t>
            </a:r>
          </a:p>
        </p:txBody>
      </p:sp>
      <p:sp>
        <p:nvSpPr>
          <p:cNvPr id="23" name="Title 15">
            <a:extLst>
              <a:ext uri="{FF2B5EF4-FFF2-40B4-BE49-F238E27FC236}">
                <a16:creationId xmlns:a16="http://schemas.microsoft.com/office/drawing/2014/main" id="{497F826E-24DE-C911-D993-9CACB2B3A1D9}"/>
              </a:ext>
            </a:extLst>
          </p:cNvPr>
          <p:cNvSpPr txBox="1">
            <a:spLocks/>
          </p:cNvSpPr>
          <p:nvPr/>
        </p:nvSpPr>
        <p:spPr>
          <a:xfrm>
            <a:off x="7222601" y="1224365"/>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FLOOR RUNNER</a:t>
            </a:r>
          </a:p>
        </p:txBody>
      </p:sp>
      <p:sp>
        <p:nvSpPr>
          <p:cNvPr id="24" name="Title 15">
            <a:extLst>
              <a:ext uri="{FF2B5EF4-FFF2-40B4-BE49-F238E27FC236}">
                <a16:creationId xmlns:a16="http://schemas.microsoft.com/office/drawing/2014/main" id="{473E8453-4470-683E-1E6B-78EE3F6F9A12}"/>
              </a:ext>
            </a:extLst>
          </p:cNvPr>
          <p:cNvSpPr txBox="1">
            <a:spLocks/>
          </p:cNvSpPr>
          <p:nvPr/>
        </p:nvSpPr>
        <p:spPr>
          <a:xfrm>
            <a:off x="7222602" y="2549928"/>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STUDIO UNIT ASSISTANT</a:t>
            </a:r>
          </a:p>
        </p:txBody>
      </p:sp>
      <p:sp>
        <p:nvSpPr>
          <p:cNvPr id="25" name="Title 15">
            <a:extLst>
              <a:ext uri="{FF2B5EF4-FFF2-40B4-BE49-F238E27FC236}">
                <a16:creationId xmlns:a16="http://schemas.microsoft.com/office/drawing/2014/main" id="{7EBAA188-DF52-C762-F8BA-3B47284005FC}"/>
              </a:ext>
            </a:extLst>
          </p:cNvPr>
          <p:cNvSpPr txBox="1">
            <a:spLocks/>
          </p:cNvSpPr>
          <p:nvPr/>
        </p:nvSpPr>
        <p:spPr>
          <a:xfrm>
            <a:off x="7222603" y="3970277"/>
            <a:ext cx="49693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LOCATION MARSHAL</a:t>
            </a:r>
          </a:p>
        </p:txBody>
      </p:sp>
      <p:sp>
        <p:nvSpPr>
          <p:cNvPr id="26" name="Title 15">
            <a:extLst>
              <a:ext uri="{FF2B5EF4-FFF2-40B4-BE49-F238E27FC236}">
                <a16:creationId xmlns:a16="http://schemas.microsoft.com/office/drawing/2014/main" id="{F4B74497-D74F-BE95-176C-6AD0E8909726}"/>
              </a:ext>
            </a:extLst>
          </p:cNvPr>
          <p:cNvSpPr txBox="1">
            <a:spLocks/>
          </p:cNvSpPr>
          <p:nvPr/>
        </p:nvSpPr>
        <p:spPr>
          <a:xfrm>
            <a:off x="6805915" y="5194642"/>
            <a:ext cx="5386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ACCOUNTS ASSISTANT</a:t>
            </a:r>
          </a:p>
        </p:txBody>
      </p:sp>
    </p:spTree>
    <p:extLst>
      <p:ext uri="{BB962C8B-B14F-4D97-AF65-F5344CB8AC3E}">
        <p14:creationId xmlns:p14="http://schemas.microsoft.com/office/powerpoint/2010/main" val="171170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B1DC3F-6A48-874D-1D26-D770FBE2C382}"/>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C2A2BE7A-FF5C-2589-A699-60D3AA1CBA95}"/>
              </a:ext>
            </a:extLst>
          </p:cNvPr>
          <p:cNvSpPr>
            <a:spLocks noGrp="1"/>
          </p:cNvSpPr>
          <p:nvPr>
            <p:ph type="title"/>
          </p:nvPr>
        </p:nvSpPr>
        <p:spPr>
          <a:xfrm>
            <a:off x="426440" y="451151"/>
            <a:ext cx="6205847" cy="1325563"/>
          </a:xfrm>
        </p:spPr>
        <p:txBody>
          <a:bodyPr/>
          <a:lstStyle/>
          <a:p>
            <a:r>
              <a:rPr lang="en-GB" dirty="0"/>
              <a:t>HAIR AND MAKE UP TRAINEE</a:t>
            </a:r>
          </a:p>
        </p:txBody>
      </p:sp>
      <p:sp>
        <p:nvSpPr>
          <p:cNvPr id="18" name="Title 15">
            <a:extLst>
              <a:ext uri="{FF2B5EF4-FFF2-40B4-BE49-F238E27FC236}">
                <a16:creationId xmlns:a16="http://schemas.microsoft.com/office/drawing/2014/main" id="{12611F07-FE10-46FD-520F-F362B3C14538}"/>
              </a:ext>
            </a:extLst>
          </p:cNvPr>
          <p:cNvSpPr txBox="1">
            <a:spLocks/>
          </p:cNvSpPr>
          <p:nvPr/>
        </p:nvSpPr>
        <p:spPr>
          <a:xfrm>
            <a:off x="6966139" y="40919"/>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ART DEPT TRAINEE</a:t>
            </a:r>
          </a:p>
        </p:txBody>
      </p:sp>
      <p:sp>
        <p:nvSpPr>
          <p:cNvPr id="19" name="Title 15">
            <a:extLst>
              <a:ext uri="{FF2B5EF4-FFF2-40B4-BE49-F238E27FC236}">
                <a16:creationId xmlns:a16="http://schemas.microsoft.com/office/drawing/2014/main" id="{EBD2ED08-101A-956A-40F4-75FBE7B1D6AB}"/>
              </a:ext>
            </a:extLst>
          </p:cNvPr>
          <p:cNvSpPr txBox="1">
            <a:spLocks/>
          </p:cNvSpPr>
          <p:nvPr/>
        </p:nvSpPr>
        <p:spPr>
          <a:xfrm>
            <a:off x="426440" y="2003957"/>
            <a:ext cx="6205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VFX TRAINEE</a:t>
            </a:r>
          </a:p>
        </p:txBody>
      </p:sp>
      <p:sp>
        <p:nvSpPr>
          <p:cNvPr id="20" name="Title 15">
            <a:extLst>
              <a:ext uri="{FF2B5EF4-FFF2-40B4-BE49-F238E27FC236}">
                <a16:creationId xmlns:a16="http://schemas.microsoft.com/office/drawing/2014/main" id="{1F98E85C-C5EE-81C0-57E4-A5BC4EA82E4A}"/>
              </a:ext>
            </a:extLst>
          </p:cNvPr>
          <p:cNvSpPr txBox="1">
            <a:spLocks/>
          </p:cNvSpPr>
          <p:nvPr/>
        </p:nvSpPr>
        <p:spPr>
          <a:xfrm>
            <a:off x="426440" y="3406634"/>
            <a:ext cx="47937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ENVIRONMENT ARTIST</a:t>
            </a:r>
          </a:p>
        </p:txBody>
      </p:sp>
      <p:sp>
        <p:nvSpPr>
          <p:cNvPr id="21" name="Title 15">
            <a:extLst>
              <a:ext uri="{FF2B5EF4-FFF2-40B4-BE49-F238E27FC236}">
                <a16:creationId xmlns:a16="http://schemas.microsoft.com/office/drawing/2014/main" id="{38CA1371-2029-9829-B725-3515028485B8}"/>
              </a:ext>
            </a:extLst>
          </p:cNvPr>
          <p:cNvSpPr txBox="1">
            <a:spLocks/>
          </p:cNvSpPr>
          <p:nvPr/>
        </p:nvSpPr>
        <p:spPr>
          <a:xfrm>
            <a:off x="426440" y="4985190"/>
            <a:ext cx="51409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ROTO ARTIST</a:t>
            </a:r>
          </a:p>
        </p:txBody>
      </p:sp>
      <p:sp>
        <p:nvSpPr>
          <p:cNvPr id="3" name="Title 15">
            <a:extLst>
              <a:ext uri="{FF2B5EF4-FFF2-40B4-BE49-F238E27FC236}">
                <a16:creationId xmlns:a16="http://schemas.microsoft.com/office/drawing/2014/main" id="{E6D377C6-C015-355B-3670-F216129041D1}"/>
              </a:ext>
            </a:extLst>
          </p:cNvPr>
          <p:cNvSpPr txBox="1">
            <a:spLocks/>
          </p:cNvSpPr>
          <p:nvPr/>
        </p:nvSpPr>
        <p:spPr>
          <a:xfrm>
            <a:off x="7051020" y="5201610"/>
            <a:ext cx="4830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SOUND TRAINEE</a:t>
            </a:r>
          </a:p>
        </p:txBody>
      </p:sp>
      <p:sp>
        <p:nvSpPr>
          <p:cNvPr id="4" name="Title 15">
            <a:extLst>
              <a:ext uri="{FF2B5EF4-FFF2-40B4-BE49-F238E27FC236}">
                <a16:creationId xmlns:a16="http://schemas.microsoft.com/office/drawing/2014/main" id="{3346F48B-BE46-E766-0C6F-698F4B2C5740}"/>
              </a:ext>
            </a:extLst>
          </p:cNvPr>
          <p:cNvSpPr txBox="1">
            <a:spLocks/>
          </p:cNvSpPr>
          <p:nvPr/>
        </p:nvSpPr>
        <p:spPr>
          <a:xfrm>
            <a:off x="7051020" y="3750981"/>
            <a:ext cx="51409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PRODUCTION TEAM ASSISTANT</a:t>
            </a:r>
          </a:p>
        </p:txBody>
      </p:sp>
      <p:sp>
        <p:nvSpPr>
          <p:cNvPr id="5" name="Title 15">
            <a:extLst>
              <a:ext uri="{FF2B5EF4-FFF2-40B4-BE49-F238E27FC236}">
                <a16:creationId xmlns:a16="http://schemas.microsoft.com/office/drawing/2014/main" id="{AC67D1C8-664E-04F3-D9B9-926A2CFF135B}"/>
              </a:ext>
            </a:extLst>
          </p:cNvPr>
          <p:cNvSpPr txBox="1">
            <a:spLocks/>
          </p:cNvSpPr>
          <p:nvPr/>
        </p:nvSpPr>
        <p:spPr>
          <a:xfrm>
            <a:off x="7051020" y="1776714"/>
            <a:ext cx="51409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t>DEVELOPMENT ASSISTANT</a:t>
            </a:r>
          </a:p>
        </p:txBody>
      </p:sp>
    </p:spTree>
    <p:extLst>
      <p:ext uri="{BB962C8B-B14F-4D97-AF65-F5344CB8AC3E}">
        <p14:creationId xmlns:p14="http://schemas.microsoft.com/office/powerpoint/2010/main" val="244388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585F6-6926-90B0-99BE-BC3034CEC932}"/>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943EDD7D-03BA-1444-07F6-F412FE495F51}"/>
              </a:ext>
            </a:extLst>
          </p:cNvPr>
          <p:cNvSpPr>
            <a:spLocks noGrp="1"/>
          </p:cNvSpPr>
          <p:nvPr>
            <p:ph type="title"/>
          </p:nvPr>
        </p:nvSpPr>
        <p:spPr>
          <a:xfrm>
            <a:off x="573968" y="2274686"/>
            <a:ext cx="11044064" cy="2308627"/>
          </a:xfrm>
        </p:spPr>
        <p:txBody>
          <a:bodyPr>
            <a:normAutofit fontScale="90000"/>
          </a:bodyPr>
          <a:lstStyle/>
          <a:p>
            <a:pPr algn="ctr"/>
            <a:r>
              <a:rPr lang="en-GB" sz="8000" dirty="0"/>
              <a:t>COMMISSIONING / DEVELOPMENT</a:t>
            </a:r>
            <a:br>
              <a:rPr lang="en-GB" sz="8000" dirty="0"/>
            </a:br>
            <a:r>
              <a:rPr lang="en-GB" sz="8000" dirty="0"/>
              <a:t>OFFICE</a:t>
            </a:r>
          </a:p>
        </p:txBody>
      </p:sp>
    </p:spTree>
    <p:extLst>
      <p:ext uri="{BB962C8B-B14F-4D97-AF65-F5344CB8AC3E}">
        <p14:creationId xmlns:p14="http://schemas.microsoft.com/office/powerpoint/2010/main" val="179405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7707-281E-5A16-F176-5704B7DF0636}"/>
              </a:ext>
            </a:extLst>
          </p:cNvPr>
          <p:cNvSpPr>
            <a:spLocks noGrp="1"/>
          </p:cNvSpPr>
          <p:nvPr>
            <p:ph type="title"/>
          </p:nvPr>
        </p:nvSpPr>
        <p:spPr>
          <a:xfrm>
            <a:off x="136577" y="0"/>
            <a:ext cx="7495605" cy="1325563"/>
          </a:xfrm>
        </p:spPr>
        <p:txBody>
          <a:bodyPr>
            <a:normAutofit/>
          </a:bodyPr>
          <a:lstStyle/>
          <a:p>
            <a:pPr algn="l"/>
            <a:r>
              <a:rPr lang="en-GB" sz="4000" dirty="0"/>
              <a:t>COMMISSIONING / DEVELOPMENT</a:t>
            </a:r>
          </a:p>
        </p:txBody>
      </p:sp>
      <p:sp>
        <p:nvSpPr>
          <p:cNvPr id="10" name="TextBox 9">
            <a:extLst>
              <a:ext uri="{FF2B5EF4-FFF2-40B4-BE49-F238E27FC236}">
                <a16:creationId xmlns:a16="http://schemas.microsoft.com/office/drawing/2014/main" id="{5497DB23-8A06-854D-4AF8-66CB34FD1B0C}"/>
              </a:ext>
            </a:extLst>
          </p:cNvPr>
          <p:cNvSpPr txBox="1"/>
          <p:nvPr/>
        </p:nvSpPr>
        <p:spPr>
          <a:xfrm>
            <a:off x="350710" y="1457793"/>
            <a:ext cx="7067341" cy="4401205"/>
          </a:xfrm>
          <a:prstGeom prst="rect">
            <a:avLst/>
          </a:prstGeom>
          <a:noFill/>
        </p:spPr>
        <p:txBody>
          <a:bodyPr wrap="square">
            <a:spAutoFit/>
          </a:bodyPr>
          <a:lstStyle/>
          <a:p>
            <a:r>
              <a:rPr lang="en-GB" sz="2800" b="0" i="0" dirty="0">
                <a:solidFill>
                  <a:schemeClr val="bg1"/>
                </a:solidFill>
                <a:effectLst/>
                <a:latin typeface="Nobel Black" panose="02000603040000020004"/>
              </a:rPr>
              <a:t>DEVELOPMENT - Starting with an idea, directors, producers and screenwriters develop a film and raise the money to make it happen.</a:t>
            </a:r>
          </a:p>
          <a:p>
            <a:endParaRPr lang="en-GB" sz="2800" b="0" i="0" dirty="0">
              <a:solidFill>
                <a:schemeClr val="bg1"/>
              </a:solidFill>
              <a:effectLst/>
              <a:latin typeface="Nobel Black" panose="02000603040000020004"/>
            </a:endParaRPr>
          </a:p>
          <a:p>
            <a:endParaRPr lang="en-GB" sz="2800" b="0" i="0" dirty="0">
              <a:solidFill>
                <a:schemeClr val="bg1"/>
              </a:solidFill>
              <a:effectLst/>
              <a:latin typeface="Nobel Black" panose="02000603040000020004"/>
            </a:endParaRPr>
          </a:p>
          <a:p>
            <a:r>
              <a:rPr lang="en-GB" sz="2800" dirty="0">
                <a:solidFill>
                  <a:schemeClr val="bg1"/>
                </a:solidFill>
                <a:latin typeface="Nobel Black" panose="02000603040000020004"/>
              </a:rPr>
              <a:t>COMMISIONING - </a:t>
            </a:r>
            <a:r>
              <a:rPr lang="en-GB" sz="2800" b="0" i="0" dirty="0">
                <a:solidFill>
                  <a:schemeClr val="bg1"/>
                </a:solidFill>
                <a:effectLst/>
                <a:latin typeface="Nobel Black" panose="02000603040000020004"/>
              </a:rPr>
              <a:t>Commissioners in TV drama work for broadcasters, like the BBC, and streaming companies, like Netflix. They decide what dramas get made and when it’s going to be broadcast or released. </a:t>
            </a:r>
            <a:endParaRPr lang="en-GB" sz="2800" dirty="0">
              <a:solidFill>
                <a:schemeClr val="bg1"/>
              </a:solidFill>
              <a:latin typeface="Nobel Black" panose="02000603040000020004"/>
            </a:endParaRPr>
          </a:p>
        </p:txBody>
      </p:sp>
      <p:pic>
        <p:nvPicPr>
          <p:cNvPr id="14" name="Picture 13">
            <a:extLst>
              <a:ext uri="{FF2B5EF4-FFF2-40B4-BE49-F238E27FC236}">
                <a16:creationId xmlns:a16="http://schemas.microsoft.com/office/drawing/2014/main" id="{D671A68E-408A-A92D-0D41-5BCEB6275CC0}"/>
              </a:ext>
            </a:extLst>
          </p:cNvPr>
          <p:cNvPicPr>
            <a:picLocks noChangeAspect="1"/>
          </p:cNvPicPr>
          <p:nvPr/>
        </p:nvPicPr>
        <p:blipFill>
          <a:blip r:embed="rId3"/>
          <a:srcRect r="48024"/>
          <a:stretch/>
        </p:blipFill>
        <p:spPr>
          <a:xfrm>
            <a:off x="7624329" y="0"/>
            <a:ext cx="4435555" cy="3746378"/>
          </a:xfrm>
          <a:prstGeom prst="rect">
            <a:avLst/>
          </a:prstGeom>
        </p:spPr>
      </p:pic>
      <p:pic>
        <p:nvPicPr>
          <p:cNvPr id="15" name="Picture 14">
            <a:extLst>
              <a:ext uri="{FF2B5EF4-FFF2-40B4-BE49-F238E27FC236}">
                <a16:creationId xmlns:a16="http://schemas.microsoft.com/office/drawing/2014/main" id="{59443E68-8DDB-507D-AEB5-83A638E5EC57}"/>
              </a:ext>
            </a:extLst>
          </p:cNvPr>
          <p:cNvPicPr>
            <a:picLocks noChangeAspect="1"/>
          </p:cNvPicPr>
          <p:nvPr/>
        </p:nvPicPr>
        <p:blipFill>
          <a:blip r:embed="rId3"/>
          <a:srcRect l="51150" t="13976"/>
          <a:stretch/>
        </p:blipFill>
        <p:spPr>
          <a:xfrm>
            <a:off x="7624329" y="3429000"/>
            <a:ext cx="4435555" cy="3429000"/>
          </a:xfrm>
          <a:prstGeom prst="rect">
            <a:avLst/>
          </a:prstGeom>
        </p:spPr>
      </p:pic>
      <p:pic>
        <p:nvPicPr>
          <p:cNvPr id="17" name="Picture 16">
            <a:extLst>
              <a:ext uri="{FF2B5EF4-FFF2-40B4-BE49-F238E27FC236}">
                <a16:creationId xmlns:a16="http://schemas.microsoft.com/office/drawing/2014/main" id="{D17CB5AF-640E-8A79-8B07-872DE4606F1F}"/>
              </a:ext>
            </a:extLst>
          </p:cNvPr>
          <p:cNvPicPr>
            <a:picLocks noChangeAspect="1"/>
          </p:cNvPicPr>
          <p:nvPr/>
        </p:nvPicPr>
        <p:blipFill>
          <a:blip r:embed="rId4"/>
          <a:stretch>
            <a:fillRect/>
          </a:stretch>
        </p:blipFill>
        <p:spPr>
          <a:xfrm>
            <a:off x="351328" y="1157468"/>
            <a:ext cx="6928571" cy="5700532"/>
          </a:xfrm>
          <a:prstGeom prst="rect">
            <a:avLst/>
          </a:prstGeom>
        </p:spPr>
      </p:pic>
    </p:spTree>
    <p:extLst>
      <p:ext uri="{BB962C8B-B14F-4D97-AF65-F5344CB8AC3E}">
        <p14:creationId xmlns:p14="http://schemas.microsoft.com/office/powerpoint/2010/main" val="28660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547-87E2-6AB5-C0A5-F8BB8E59F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84880-F0CD-508F-837F-2F9E2FE9058D}"/>
              </a:ext>
            </a:extLst>
          </p:cNvPr>
          <p:cNvSpPr>
            <a:spLocks noGrp="1"/>
          </p:cNvSpPr>
          <p:nvPr>
            <p:ph type="title"/>
          </p:nvPr>
        </p:nvSpPr>
        <p:spPr>
          <a:xfrm>
            <a:off x="1806747" y="0"/>
            <a:ext cx="8578506" cy="1325563"/>
          </a:xfrm>
        </p:spPr>
        <p:txBody>
          <a:bodyPr/>
          <a:lstStyle/>
          <a:p>
            <a:r>
              <a:rPr lang="en-GB" dirty="0"/>
              <a:t>COMMISSIONING / DEVELOPMENT</a:t>
            </a:r>
          </a:p>
        </p:txBody>
      </p:sp>
      <p:sp>
        <p:nvSpPr>
          <p:cNvPr id="4" name="Title 15">
            <a:extLst>
              <a:ext uri="{FF2B5EF4-FFF2-40B4-BE49-F238E27FC236}">
                <a16:creationId xmlns:a16="http://schemas.microsoft.com/office/drawing/2014/main" id="{BC564610-6EC5-1350-2A39-7EFCD2988384}"/>
              </a:ext>
            </a:extLst>
          </p:cNvPr>
          <p:cNvSpPr txBox="1">
            <a:spLocks/>
          </p:cNvSpPr>
          <p:nvPr/>
        </p:nvSpPr>
        <p:spPr>
          <a:xfrm>
            <a:off x="484310" y="1445445"/>
            <a:ext cx="56116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Finance assistant</a:t>
            </a:r>
          </a:p>
        </p:txBody>
      </p:sp>
      <p:sp>
        <p:nvSpPr>
          <p:cNvPr id="5" name="Title 15">
            <a:extLst>
              <a:ext uri="{FF2B5EF4-FFF2-40B4-BE49-F238E27FC236}">
                <a16:creationId xmlns:a16="http://schemas.microsoft.com/office/drawing/2014/main" id="{2B10DB8B-2127-0CF1-3BF1-57B8512CAAE6}"/>
              </a:ext>
            </a:extLst>
          </p:cNvPr>
          <p:cNvSpPr txBox="1">
            <a:spLocks/>
          </p:cNvSpPr>
          <p:nvPr/>
        </p:nvSpPr>
        <p:spPr>
          <a:xfrm>
            <a:off x="7070308" y="1607302"/>
            <a:ext cx="47937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Casting assistant</a:t>
            </a:r>
          </a:p>
        </p:txBody>
      </p:sp>
      <p:sp>
        <p:nvSpPr>
          <p:cNvPr id="6" name="Title 15">
            <a:extLst>
              <a:ext uri="{FF2B5EF4-FFF2-40B4-BE49-F238E27FC236}">
                <a16:creationId xmlns:a16="http://schemas.microsoft.com/office/drawing/2014/main" id="{D20BBE04-6B47-7B9F-66EB-9463716ED8DA}"/>
              </a:ext>
            </a:extLst>
          </p:cNvPr>
          <p:cNvSpPr txBox="1">
            <a:spLocks/>
          </p:cNvSpPr>
          <p:nvPr/>
        </p:nvSpPr>
        <p:spPr>
          <a:xfrm>
            <a:off x="7070308" y="2932865"/>
            <a:ext cx="45679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Development assistant</a:t>
            </a:r>
          </a:p>
        </p:txBody>
      </p:sp>
      <p:sp>
        <p:nvSpPr>
          <p:cNvPr id="7" name="Title 15">
            <a:extLst>
              <a:ext uri="{FF2B5EF4-FFF2-40B4-BE49-F238E27FC236}">
                <a16:creationId xmlns:a16="http://schemas.microsoft.com/office/drawing/2014/main" id="{9B1A029E-AB62-12F6-0196-F3D72018DECD}"/>
              </a:ext>
            </a:extLst>
          </p:cNvPr>
          <p:cNvSpPr txBox="1">
            <a:spLocks/>
          </p:cNvSpPr>
          <p:nvPr/>
        </p:nvSpPr>
        <p:spPr>
          <a:xfrm>
            <a:off x="484310" y="2988742"/>
            <a:ext cx="51409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Production team assistant</a:t>
            </a:r>
          </a:p>
        </p:txBody>
      </p:sp>
      <p:sp>
        <p:nvSpPr>
          <p:cNvPr id="8" name="Title 15">
            <a:extLst>
              <a:ext uri="{FF2B5EF4-FFF2-40B4-BE49-F238E27FC236}">
                <a16:creationId xmlns:a16="http://schemas.microsoft.com/office/drawing/2014/main" id="{71C674CB-FFE8-F47B-715D-9734D2FD7664}"/>
              </a:ext>
            </a:extLst>
          </p:cNvPr>
          <p:cNvSpPr txBox="1">
            <a:spLocks/>
          </p:cNvSpPr>
          <p:nvPr/>
        </p:nvSpPr>
        <p:spPr>
          <a:xfrm>
            <a:off x="484310" y="4532039"/>
            <a:ext cx="56116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Researchers</a:t>
            </a:r>
          </a:p>
        </p:txBody>
      </p:sp>
      <p:sp>
        <p:nvSpPr>
          <p:cNvPr id="9" name="Title 15">
            <a:extLst>
              <a:ext uri="{FF2B5EF4-FFF2-40B4-BE49-F238E27FC236}">
                <a16:creationId xmlns:a16="http://schemas.microsoft.com/office/drawing/2014/main" id="{EF70C34F-C8B0-40D5-5ECE-53B9D5F50496}"/>
              </a:ext>
            </a:extLst>
          </p:cNvPr>
          <p:cNvSpPr txBox="1">
            <a:spLocks/>
          </p:cNvSpPr>
          <p:nvPr/>
        </p:nvSpPr>
        <p:spPr>
          <a:xfrm>
            <a:off x="7070307" y="4587916"/>
            <a:ext cx="45679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r>
              <a:rPr lang="en-GB" dirty="0">
                <a:solidFill>
                  <a:schemeClr val="bg1"/>
                </a:solidFill>
              </a:rPr>
              <a:t>Marketing assistant*</a:t>
            </a:r>
          </a:p>
        </p:txBody>
      </p:sp>
    </p:spTree>
    <p:extLst>
      <p:ext uri="{BB962C8B-B14F-4D97-AF65-F5344CB8AC3E}">
        <p14:creationId xmlns:p14="http://schemas.microsoft.com/office/powerpoint/2010/main" val="807624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A3CF0527CB248AAF201C66E1BDA1E" ma:contentTypeVersion="17" ma:contentTypeDescription="Create a new document." ma:contentTypeScope="" ma:versionID="6d9e6963be9b819818bf7c48fde5a6a4">
  <xsd:schema xmlns:xsd="http://www.w3.org/2001/XMLSchema" xmlns:xs="http://www.w3.org/2001/XMLSchema" xmlns:p="http://schemas.microsoft.com/office/2006/metadata/properties" xmlns:ns2="21caf7be-45b8-4cd4-8511-01a3c8b0453b" xmlns:ns3="c20425d7-ff54-4ccf-bd3c-1ff5f95f264c" targetNamespace="http://schemas.microsoft.com/office/2006/metadata/properties" ma:root="true" ma:fieldsID="0fb73ea57715257b57b948b431f5caf0" ns2:_="" ns3:_="">
    <xsd:import namespace="21caf7be-45b8-4cd4-8511-01a3c8b0453b"/>
    <xsd:import namespace="c20425d7-ff54-4ccf-bd3c-1ff5f95f26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af7be-45b8-4cd4-8511-01a3c8b0453b"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9367278-2fb7-41ec-9be0-c70704f207c4}" ma:internalName="TaxCatchAll" ma:showField="CatchAllData" ma:web="21caf7be-45b8-4cd4-8511-01a3c8b045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0425d7-ff54-4ccf-bd3c-1ff5f95f26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ecac4d-2ae6-4b11-90e2-d65a676b88c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0425d7-ff54-4ccf-bd3c-1ff5f95f264c">
      <Terms xmlns="http://schemas.microsoft.com/office/infopath/2007/PartnerControls"/>
    </lcf76f155ced4ddcb4097134ff3c332f>
    <TaxCatchAll xmlns="21caf7be-45b8-4cd4-8511-01a3c8b0453b" xsi:nil="true"/>
  </documentManagement>
</p:properties>
</file>

<file path=customXml/itemProps1.xml><?xml version="1.0" encoding="utf-8"?>
<ds:datastoreItem xmlns:ds="http://schemas.openxmlformats.org/officeDocument/2006/customXml" ds:itemID="{1BF662E7-3A78-4F42-A89D-7D0A7140A7DC}">
  <ds:schemaRefs>
    <ds:schemaRef ds:uri="http://schemas.microsoft.com/sharepoint/v3/contenttype/forms"/>
  </ds:schemaRefs>
</ds:datastoreItem>
</file>

<file path=customXml/itemProps2.xml><?xml version="1.0" encoding="utf-8"?>
<ds:datastoreItem xmlns:ds="http://schemas.openxmlformats.org/officeDocument/2006/customXml" ds:itemID="{FB695ED4-110E-4086-873F-CD1001B6209C}"/>
</file>

<file path=customXml/itemProps3.xml><?xml version="1.0" encoding="utf-8"?>
<ds:datastoreItem xmlns:ds="http://schemas.openxmlformats.org/officeDocument/2006/customXml" ds:itemID="{3CC5E4CE-2B1C-474F-9FB7-327994E88743}">
  <ds:schemaRefs>
    <ds:schemaRef ds:uri="http://www.w3.org/XML/1998/namespace"/>
    <ds:schemaRef ds:uri="http://purl.org/dc/terms/"/>
    <ds:schemaRef ds:uri="85f67c44-2034-4f1a-9587-cf331fe2835d"/>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c354863f-dbf5-4ff5-8685-970bda8bb66a"/>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otalTime>3190</TotalTime>
  <Words>1429</Words>
  <Application>Microsoft Office PowerPoint</Application>
  <PresentationFormat>Widescreen</PresentationFormat>
  <Paragraphs>362</Paragraphs>
  <Slides>41</Slides>
  <Notes>10</Notes>
  <HiddenSlides>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Aptos</vt:lpstr>
      <vt:lpstr>Arial</vt:lpstr>
      <vt:lpstr>Calibri</vt:lpstr>
      <vt:lpstr>Calibri Light</vt:lpstr>
      <vt:lpstr>Font Awesome 5 Brands Regular</vt:lpstr>
      <vt:lpstr>Montserrat Black</vt:lpstr>
      <vt:lpstr>Nobel Black</vt:lpstr>
      <vt:lpstr>Roboto</vt:lpstr>
      <vt:lpstr>Sky Text</vt:lpstr>
      <vt:lpstr>Office Theme</vt:lpstr>
      <vt:lpstr>think-cell Slide</vt:lpstr>
      <vt:lpstr>FILM, MEDIA &amp; CREATIVE WORKSHOP</vt:lpstr>
      <vt:lpstr>PowerPoint Presentation</vt:lpstr>
      <vt:lpstr>WHERE DO THEY WORK?</vt:lpstr>
      <vt:lpstr>POST-PRODUCTION RUNNER</vt:lpstr>
      <vt:lpstr>PRODUCTION ASSISTANT</vt:lpstr>
      <vt:lpstr>HAIR AND MAKE UP TRAINEE</vt:lpstr>
      <vt:lpstr>COMMISSIONING / DEVELOPMENT OFFICE</vt:lpstr>
      <vt:lpstr>COMMISSIONING / DEVELOPMENT</vt:lpstr>
      <vt:lpstr>COMMISSIONING / DEVELOPMENT</vt:lpstr>
      <vt:lpstr>PRODUCTION</vt:lpstr>
      <vt:lpstr>PRODUCTION OFFICE</vt:lpstr>
      <vt:lpstr>PRODUCTION OFFICE</vt:lpstr>
      <vt:lpstr>PowerPoint Presentation</vt:lpstr>
      <vt:lpstr>WORKSHOP</vt:lpstr>
      <vt:lpstr>WORKSHOP</vt:lpstr>
      <vt:lpstr>PowerPoint Presentation</vt:lpstr>
      <vt:lpstr>ON SET / ON A STAGE</vt:lpstr>
      <vt:lpstr>ON SET / ON STAGE</vt:lpstr>
      <vt:lpstr>PowerPoint Presentation</vt:lpstr>
      <vt:lpstr>SUPPLY CHAIN</vt:lpstr>
      <vt:lpstr>POST-PRODUCTION /  VFX HOUSE</vt:lpstr>
      <vt:lpstr>POST-PRODUCTION / VFX HOUSE</vt:lpstr>
      <vt:lpstr>PowerPoint Presentation</vt:lpstr>
      <vt:lpstr>MARKETING / DISTRIBUTION</vt:lpstr>
      <vt:lpstr>OUR MOST IN-DEMAND ROLES</vt:lpstr>
      <vt:lpstr>SKILLS SHORTAGES - UK CREATIVE INDUSTRIES</vt:lpstr>
      <vt:lpstr>PowerPoint Presentation</vt:lpstr>
      <vt:lpstr>PowerPoint Presentation</vt:lpstr>
      <vt:lpstr>PowerPoint Presentation</vt:lpstr>
      <vt:lpstr>SKILLS REQUIRED</vt:lpstr>
      <vt:lpstr>PowerPoint Presentation</vt:lpstr>
      <vt:lpstr>PowerPoint Presentation</vt:lpstr>
      <vt:lpstr>CVs</vt:lpstr>
      <vt:lpstr>PowerPoint Presentation</vt:lpstr>
      <vt:lpstr>PowerPoint Presentation</vt:lpstr>
      <vt:lpstr>What if your students don’t have any industry experience?</vt:lpstr>
      <vt:lpstr>Building experience for under 18s</vt:lpstr>
      <vt:lpstr>ENTRY ROUTES INTO THE INDUSTRY </vt:lpstr>
      <vt:lpstr>PowerPoint Presentation</vt:lpstr>
      <vt:lpstr>RESOURCES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Vernon</dc:creator>
  <cp:lastModifiedBy>Gareth Dace</cp:lastModifiedBy>
  <cp:revision>31</cp:revision>
  <cp:lastPrinted>2025-01-15T09:41:28Z</cp:lastPrinted>
  <dcterms:created xsi:type="dcterms:W3CDTF">2021-01-04T10:40:02Z</dcterms:created>
  <dcterms:modified xsi:type="dcterms:W3CDTF">2025-01-15T14:41:42Z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622000</vt:r8>
  </property>
  <property fmtid="{D5CDD505-2E9C-101B-9397-08002B2CF9AE}" pid="3" name="_ExtendedDescription">
    <vt:lpwstr/>
  </property>
  <property fmtid="{D5CDD505-2E9C-101B-9397-08002B2CF9AE}" pid="4" name="MediaServiceImageTags">
    <vt:lpwstr/>
  </property>
  <property fmtid="{D5CDD505-2E9C-101B-9397-08002B2CF9AE}" pid="5" name="MSIP_Label_99bca4c2-e50b-486e-8f26-05163b174112_Enabled">
    <vt:lpwstr>true</vt:lpwstr>
  </property>
  <property fmtid="{D5CDD505-2E9C-101B-9397-08002B2CF9AE}" pid="6" name="MSIP_Label_99bca4c2-e50b-486e-8f26-05163b174112_SetDate">
    <vt:lpwstr>2024-12-19T13:20:18Z</vt:lpwstr>
  </property>
  <property fmtid="{D5CDD505-2E9C-101B-9397-08002B2CF9AE}" pid="7" name="MSIP_Label_99bca4c2-e50b-486e-8f26-05163b174112_Method">
    <vt:lpwstr>Privileged</vt:lpwstr>
  </property>
  <property fmtid="{D5CDD505-2E9C-101B-9397-08002B2CF9AE}" pid="8" name="MSIP_Label_99bca4c2-e50b-486e-8f26-05163b174112_Name">
    <vt:lpwstr>General - Prod</vt:lpwstr>
  </property>
  <property fmtid="{D5CDD505-2E9C-101B-9397-08002B2CF9AE}" pid="9" name="MSIP_Label_99bca4c2-e50b-486e-8f26-05163b174112_SiteId">
    <vt:lpwstr>68b865d5-cf18-4b2b-82a4-a4eddb9c5237</vt:lpwstr>
  </property>
  <property fmtid="{D5CDD505-2E9C-101B-9397-08002B2CF9AE}" pid="10" name="MSIP_Label_99bca4c2-e50b-486e-8f26-05163b174112_ActionId">
    <vt:lpwstr>4d2ec2fb-2368-4441-9920-7fbac0560ae1</vt:lpwstr>
  </property>
  <property fmtid="{D5CDD505-2E9C-101B-9397-08002B2CF9AE}" pid="11" name="MSIP_Label_99bca4c2-e50b-486e-8f26-05163b174112_ContentBits">
    <vt:lpwstr>0</vt:lpwstr>
  </property>
  <property fmtid="{D5CDD505-2E9C-101B-9397-08002B2CF9AE}" pid="12" name="ContentTypeId">
    <vt:lpwstr>0x010100500A3CF0527CB248AAF201C66E1BDA1E</vt:lpwstr>
  </property>
</Properties>
</file>